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00" r:id="rId4"/>
    <p:sldId id="262" r:id="rId5"/>
    <p:sldId id="263" r:id="rId6"/>
    <p:sldId id="264" r:id="rId7"/>
    <p:sldId id="265" r:id="rId8"/>
    <p:sldId id="266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58" r:id="rId17"/>
    <p:sldId id="259" r:id="rId18"/>
    <p:sldId id="260" r:id="rId19"/>
    <p:sldId id="261" r:id="rId20"/>
    <p:sldId id="275" r:id="rId21"/>
    <p:sldId id="276" r:id="rId22"/>
    <p:sldId id="277" r:id="rId23"/>
    <p:sldId id="278" r:id="rId24"/>
    <p:sldId id="279" r:id="rId25"/>
    <p:sldId id="280" r:id="rId26"/>
    <p:sldId id="293" r:id="rId27"/>
    <p:sldId id="296" r:id="rId28"/>
    <p:sldId id="294" r:id="rId29"/>
    <p:sldId id="299" r:id="rId30"/>
    <p:sldId id="295" r:id="rId31"/>
    <p:sldId id="297" r:id="rId32"/>
    <p:sldId id="298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9" r:id="rId41"/>
    <p:sldId id="291" r:id="rId42"/>
    <p:sldId id="292" r:id="rId4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B6C4E-4D5C-455B-8ACE-1AB975D3C01B}" type="datetimeFigureOut">
              <a:rPr kumimoji="1" lang="ja-JP" altLang="en-US" smtClean="0"/>
              <a:t>2018/11/29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31A5F-53C6-4C3C-9A25-782755BED9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8226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B6C4E-4D5C-455B-8ACE-1AB975D3C01B}" type="datetimeFigureOut">
              <a:rPr kumimoji="1" lang="ja-JP" altLang="en-US" smtClean="0"/>
              <a:t>2018/11/29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31A5F-53C6-4C3C-9A25-782755BED9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8379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B6C4E-4D5C-455B-8ACE-1AB975D3C01B}" type="datetimeFigureOut">
              <a:rPr kumimoji="1" lang="ja-JP" altLang="en-US" smtClean="0"/>
              <a:t>2018/11/29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31A5F-53C6-4C3C-9A25-782755BED9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1979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B6C4E-4D5C-455B-8ACE-1AB975D3C01B}" type="datetimeFigureOut">
              <a:rPr kumimoji="1" lang="ja-JP" altLang="en-US" smtClean="0"/>
              <a:t>2018/11/29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31A5F-53C6-4C3C-9A25-782755BED9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800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B6C4E-4D5C-455B-8ACE-1AB975D3C01B}" type="datetimeFigureOut">
              <a:rPr kumimoji="1" lang="ja-JP" altLang="en-US" smtClean="0"/>
              <a:t>2018/11/29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31A5F-53C6-4C3C-9A25-782755BED9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0009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B6C4E-4D5C-455B-8ACE-1AB975D3C01B}" type="datetimeFigureOut">
              <a:rPr kumimoji="1" lang="ja-JP" altLang="en-US" smtClean="0"/>
              <a:t>2018/11/29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31A5F-53C6-4C3C-9A25-782755BED9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9328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B6C4E-4D5C-455B-8ACE-1AB975D3C01B}" type="datetimeFigureOut">
              <a:rPr kumimoji="1" lang="ja-JP" altLang="en-US" smtClean="0"/>
              <a:t>2018/11/29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31A5F-53C6-4C3C-9A25-782755BED9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592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B6C4E-4D5C-455B-8ACE-1AB975D3C01B}" type="datetimeFigureOut">
              <a:rPr kumimoji="1" lang="ja-JP" altLang="en-US" smtClean="0"/>
              <a:t>2018/11/29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31A5F-53C6-4C3C-9A25-782755BED9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5605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B6C4E-4D5C-455B-8ACE-1AB975D3C01B}" type="datetimeFigureOut">
              <a:rPr kumimoji="1" lang="ja-JP" altLang="en-US" smtClean="0"/>
              <a:t>2018/11/29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31A5F-53C6-4C3C-9A25-782755BED9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1777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B6C4E-4D5C-455B-8ACE-1AB975D3C01B}" type="datetimeFigureOut">
              <a:rPr kumimoji="1" lang="ja-JP" altLang="en-US" smtClean="0"/>
              <a:t>2018/11/29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31A5F-53C6-4C3C-9A25-782755BED9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799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B6C4E-4D5C-455B-8ACE-1AB975D3C01B}" type="datetimeFigureOut">
              <a:rPr kumimoji="1" lang="ja-JP" altLang="en-US" smtClean="0"/>
              <a:t>2018/11/29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31A5F-53C6-4C3C-9A25-782755BED9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8457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B6C4E-4D5C-455B-8ACE-1AB975D3C01B}" type="datetimeFigureOut">
              <a:rPr kumimoji="1" lang="ja-JP" altLang="en-US" smtClean="0"/>
              <a:t>2018/11/29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31A5F-53C6-4C3C-9A25-782755BED9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2529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 smtClean="0"/>
              <a:t>物理実験</a:t>
            </a:r>
            <a:r>
              <a:rPr lang="en-US" altLang="ja-JP" dirty="0"/>
              <a:t>B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420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実験</a:t>
            </a:r>
            <a:r>
              <a:rPr kumimoji="1" lang="en-US" altLang="ja-JP" dirty="0" smtClean="0"/>
              <a:t>B</a:t>
            </a:r>
            <a:r>
              <a:rPr kumimoji="1" lang="ja-JP" altLang="en-US" dirty="0" smtClean="0"/>
              <a:t>のテーマ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194949"/>
          </a:xfrm>
        </p:spPr>
        <p:txBody>
          <a:bodyPr>
            <a:normAutofit/>
          </a:bodyPr>
          <a:lstStyle/>
          <a:p>
            <a:r>
              <a:rPr lang="ja-JP" altLang="ja-JP" dirty="0"/>
              <a:t>銅酸化物</a:t>
            </a:r>
            <a:r>
              <a:rPr lang="ja-JP" altLang="ja-JP" dirty="0" smtClean="0"/>
              <a:t>超伝導</a:t>
            </a:r>
            <a:endParaRPr lang="ja-JP" altLang="ja-JP" dirty="0"/>
          </a:p>
          <a:p>
            <a:r>
              <a:rPr lang="en-US" altLang="ja-JP" dirty="0"/>
              <a:t>X</a:t>
            </a:r>
            <a:r>
              <a:rPr lang="ja-JP" altLang="ja-JP" dirty="0"/>
              <a:t>線</a:t>
            </a:r>
            <a:r>
              <a:rPr lang="ja-JP" altLang="ja-JP" dirty="0" smtClean="0"/>
              <a:t>回折</a:t>
            </a:r>
            <a:endParaRPr lang="ja-JP" altLang="ja-JP" dirty="0"/>
          </a:p>
          <a:p>
            <a:r>
              <a:rPr lang="ja-JP" altLang="ja-JP" dirty="0"/>
              <a:t>放射</a:t>
            </a:r>
            <a:r>
              <a:rPr lang="ja-JP" altLang="ja-JP" dirty="0" smtClean="0"/>
              <a:t>線</a:t>
            </a:r>
            <a:endParaRPr lang="ja-JP" altLang="ja-JP" dirty="0"/>
          </a:p>
          <a:p>
            <a:r>
              <a:rPr lang="ja-JP" altLang="ja-JP" dirty="0"/>
              <a:t>光の</a:t>
            </a:r>
            <a:r>
              <a:rPr lang="ja-JP" altLang="ja-JP" dirty="0" smtClean="0"/>
              <a:t>回折</a:t>
            </a:r>
            <a:endParaRPr lang="ja-JP" altLang="ja-JP" dirty="0"/>
          </a:p>
          <a:p>
            <a:r>
              <a:rPr lang="en-US" altLang="ja-JP" dirty="0"/>
              <a:t>Hall</a:t>
            </a:r>
            <a:r>
              <a:rPr lang="ja-JP" altLang="ja-JP" dirty="0" smtClean="0"/>
              <a:t>効果</a:t>
            </a:r>
            <a:endParaRPr lang="ja-JP" altLang="ja-JP" dirty="0"/>
          </a:p>
          <a:p>
            <a:r>
              <a:rPr lang="ja-JP" altLang="ja-JP" dirty="0"/>
              <a:t>真空技術</a:t>
            </a:r>
          </a:p>
          <a:p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830128" y="5581290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 dirty="0"/>
              <a:t>主</a:t>
            </a:r>
            <a:r>
              <a:rPr lang="ja-JP" altLang="en-US" sz="4000" dirty="0" smtClean="0"/>
              <a:t>に物性系の実験</a:t>
            </a:r>
            <a:endParaRPr kumimoji="1" lang="ja-JP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028524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ja-JP" dirty="0"/>
              <a:t>光の</a:t>
            </a:r>
            <a:r>
              <a:rPr lang="ja-JP" altLang="ja-JP" dirty="0" smtClean="0"/>
              <a:t>回折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782493"/>
            <a:ext cx="10515600" cy="4351338"/>
          </a:xfrm>
        </p:spPr>
        <p:txBody>
          <a:bodyPr/>
          <a:lstStyle/>
          <a:p>
            <a:r>
              <a:rPr kumimoji="1" lang="ja-JP" altLang="en-US" dirty="0" smtClean="0"/>
              <a:t>光は波の性質があるので回折現象起こすよね？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421" y="2598301"/>
            <a:ext cx="4163006" cy="1971950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2570672" y="4570251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/>
              <a:t>電子</a:t>
            </a:r>
            <a:r>
              <a:rPr lang="ja-JP" altLang="en-US" sz="2800" dirty="0" smtClean="0"/>
              <a:t>も</a:t>
            </a:r>
            <a:r>
              <a:rPr lang="ja-JP" altLang="en-US" sz="2800" dirty="0"/>
              <a:t>同</a:t>
            </a:r>
            <a:r>
              <a:rPr lang="ja-JP" altLang="en-US" sz="2800" dirty="0" smtClean="0"/>
              <a:t>じだ</a:t>
            </a:r>
            <a:r>
              <a:rPr lang="ja-JP" altLang="en-US" sz="2800" dirty="0"/>
              <a:t>よ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594323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真空</a:t>
            </a:r>
            <a:r>
              <a:rPr lang="ja-JP" altLang="en-US" dirty="0"/>
              <a:t>技術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いろんなところに使うので実験で必須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低温実験</a:t>
            </a:r>
            <a:endParaRPr kumimoji="1" lang="en-US" altLang="ja-JP" dirty="0" smtClean="0"/>
          </a:p>
          <a:p>
            <a:r>
              <a:rPr kumimoji="1" lang="ja-JP" altLang="en-US" dirty="0" smtClean="0"/>
              <a:t>試料育成</a:t>
            </a:r>
            <a:endParaRPr kumimoji="1" lang="en-US" altLang="ja-JP" dirty="0" smtClean="0"/>
          </a:p>
          <a:p>
            <a:r>
              <a:rPr lang="ja-JP" altLang="en-US" dirty="0" smtClean="0"/>
              <a:t>大型加速器</a:t>
            </a:r>
            <a:endParaRPr lang="en-US" altLang="ja-JP" dirty="0" smtClean="0"/>
          </a:p>
          <a:p>
            <a:r>
              <a:rPr lang="ja-JP" altLang="en-US" dirty="0" smtClean="0"/>
              <a:t>などな</a:t>
            </a:r>
            <a:r>
              <a:rPr lang="ja-JP" altLang="en-US" dirty="0"/>
              <a:t>ど</a:t>
            </a:r>
            <a:endParaRPr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82029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真空</a:t>
            </a:r>
            <a:r>
              <a:rPr lang="ja-JP" altLang="en-US" dirty="0" smtClean="0"/>
              <a:t>とは？</a:t>
            </a:r>
            <a:endParaRPr kumimoji="1" lang="en-US" altLang="ja-JP" dirty="0" smtClean="0"/>
          </a:p>
          <a:p>
            <a:r>
              <a:rPr kumimoji="1" lang="ja-JP" altLang="en-US" dirty="0" smtClean="0"/>
              <a:t>真空ポンプ</a:t>
            </a:r>
            <a:endParaRPr kumimoji="1" lang="en-US" altLang="ja-JP" dirty="0" smtClean="0"/>
          </a:p>
          <a:p>
            <a:r>
              <a:rPr lang="ja-JP" altLang="en-US" dirty="0" smtClean="0"/>
              <a:t>真空</a:t>
            </a:r>
            <a:r>
              <a:rPr lang="ja-JP" altLang="en-US" dirty="0"/>
              <a:t>ゲージ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7503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圧力の単位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56262"/>
          </a:xfrm>
        </p:spPr>
        <p:txBody>
          <a:bodyPr/>
          <a:lstStyle/>
          <a:p>
            <a:r>
              <a:rPr kumimoji="1" lang="en-US" altLang="ja-JP" dirty="0" smtClean="0"/>
              <a:t>Pa  SI</a:t>
            </a:r>
            <a:r>
              <a:rPr kumimoji="1" lang="ja-JP" altLang="en-US" dirty="0" smtClean="0"/>
              <a:t>単位系 </a:t>
            </a:r>
            <a:endParaRPr kumimoji="1" lang="en-US" altLang="ja-JP" dirty="0" smtClean="0"/>
          </a:p>
          <a:p>
            <a:r>
              <a:rPr lang="en-US" altLang="ja-JP" dirty="0" err="1" smtClean="0"/>
              <a:t>torr</a:t>
            </a:r>
            <a:r>
              <a:rPr lang="en-US" altLang="ja-JP" dirty="0" smtClean="0"/>
              <a:t> 760mmHg</a:t>
            </a:r>
            <a:r>
              <a:rPr lang="ja-JP" altLang="en-US" dirty="0" smtClean="0"/>
              <a:t>から由来、水銀柱が</a:t>
            </a:r>
            <a:r>
              <a:rPr lang="en-US" altLang="ja-JP" dirty="0" smtClean="0"/>
              <a:t>1</a:t>
            </a:r>
            <a:r>
              <a:rPr lang="ja-JP" altLang="en-US" dirty="0" smtClean="0"/>
              <a:t>気圧に釣り合う高さ</a:t>
            </a:r>
            <a:r>
              <a:rPr lang="en-US" altLang="ja-JP" dirty="0" smtClean="0"/>
              <a:t> </a:t>
            </a:r>
          </a:p>
          <a:p>
            <a:r>
              <a:rPr lang="en-US" altLang="ja-JP" dirty="0" smtClean="0"/>
              <a:t>B</a:t>
            </a:r>
            <a:r>
              <a:rPr kumimoji="1" lang="en-US" altLang="ja-JP" dirty="0" smtClean="0"/>
              <a:t>ar 10^5Pa</a:t>
            </a:r>
            <a:r>
              <a:rPr kumimoji="1" lang="ja-JP" altLang="en-US" dirty="0" smtClean="0"/>
              <a:t>～</a:t>
            </a:r>
            <a:r>
              <a:rPr kumimoji="1" lang="en-US" altLang="ja-JP" dirty="0" smtClean="0"/>
              <a:t>1atm 1.3%</a:t>
            </a:r>
            <a:r>
              <a:rPr kumimoji="1" lang="ja-JP" altLang="en-US" dirty="0" smtClean="0"/>
              <a:t>程度ずれている</a:t>
            </a:r>
            <a:endParaRPr kumimoji="1" lang="en-US" altLang="ja-JP" dirty="0" smtClean="0"/>
          </a:p>
          <a:p>
            <a:r>
              <a:rPr lang="en-US" altLang="ja-JP" dirty="0" err="1"/>
              <a:t>a</a:t>
            </a:r>
            <a:r>
              <a:rPr lang="en-US" altLang="ja-JP" dirty="0" err="1" smtClean="0"/>
              <a:t>tm</a:t>
            </a:r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347713" y="4727276"/>
            <a:ext cx="14269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i="1" dirty="0"/>
              <a:t>p</a:t>
            </a:r>
            <a:r>
              <a:rPr kumimoji="1" lang="en-US" altLang="ja-JP" sz="3200" dirty="0" smtClean="0"/>
              <a:t>=</a:t>
            </a:r>
            <a:r>
              <a:rPr kumimoji="1" lang="en-US" altLang="ja-JP" sz="3200" i="1" dirty="0" smtClean="0"/>
              <a:t>F</a:t>
            </a:r>
            <a:r>
              <a:rPr kumimoji="1" lang="en-US" altLang="ja-JP" sz="3200" dirty="0" smtClean="0"/>
              <a:t>/</a:t>
            </a:r>
            <a:r>
              <a:rPr kumimoji="1" lang="en-US" altLang="ja-JP" sz="3200" i="1" dirty="0" smtClean="0"/>
              <a:t>S</a:t>
            </a:r>
            <a:endParaRPr kumimoji="1" lang="ja-JP" alt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122423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真空</a:t>
            </a:r>
            <a:r>
              <a:rPr lang="ja-JP" altLang="en-US" dirty="0"/>
              <a:t>度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/>
          </p:nvPr>
        </p:nvGraphicFramePr>
        <p:xfrm>
          <a:off x="3712788" y="365125"/>
          <a:ext cx="7305633" cy="1659260"/>
        </p:xfrm>
        <a:graphic>
          <a:graphicData uri="http://schemas.openxmlformats.org/drawingml/2006/table">
            <a:tbl>
              <a:tblPr/>
              <a:tblGrid>
                <a:gridCol w="1071887">
                  <a:extLst>
                    <a:ext uri="{9D8B030D-6E8A-4147-A177-3AD203B41FA5}">
                      <a16:colId xmlns:a16="http://schemas.microsoft.com/office/drawing/2014/main" val="1053683871"/>
                    </a:ext>
                  </a:extLst>
                </a:gridCol>
                <a:gridCol w="2206869">
                  <a:extLst>
                    <a:ext uri="{9D8B030D-6E8A-4147-A177-3AD203B41FA5}">
                      <a16:colId xmlns:a16="http://schemas.microsoft.com/office/drawing/2014/main" val="3338287758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1709191693"/>
                    </a:ext>
                  </a:extLst>
                </a:gridCol>
                <a:gridCol w="2488223">
                  <a:extLst>
                    <a:ext uri="{9D8B030D-6E8A-4147-A177-3AD203B41FA5}">
                      <a16:colId xmlns:a16="http://schemas.microsoft.com/office/drawing/2014/main" val="25173531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ja-JP" altLang="en-US">
                          <a:effectLst/>
                        </a:rPr>
                        <a:t>領域</a:t>
                      </a:r>
                    </a:p>
                  </a:txBody>
                  <a:tcPr marL="57626" marR="57626" marT="28766" marB="28766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>
                          <a:effectLst/>
                        </a:rPr>
                        <a:t>英語名</a:t>
                      </a:r>
                    </a:p>
                  </a:txBody>
                  <a:tcPr marL="57626" marR="57626" marT="28766" marB="28766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>
                          <a:effectLst/>
                        </a:rPr>
                        <a:t>圧力範囲</a:t>
                      </a:r>
                    </a:p>
                  </a:txBody>
                  <a:tcPr marL="57626" marR="57626" marT="28766" marB="28766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>
                          <a:effectLst/>
                        </a:rPr>
                        <a:t>地上からの距離</a:t>
                      </a:r>
                    </a:p>
                  </a:txBody>
                  <a:tcPr marL="57626" marR="57626" marT="28766" marB="28766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97198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ja-JP" altLang="en-US">
                          <a:effectLst/>
                        </a:rPr>
                        <a:t>低真空</a:t>
                      </a:r>
                    </a:p>
                  </a:txBody>
                  <a:tcPr marL="57626" marR="57626" marT="28766" marB="28766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Low Vacuum</a:t>
                      </a:r>
                    </a:p>
                  </a:txBody>
                  <a:tcPr marL="57626" marR="57626" marT="28766" marB="28766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100 Pa</a:t>
                      </a:r>
                      <a:r>
                        <a:rPr lang="ja-JP" altLang="en-US">
                          <a:effectLst/>
                        </a:rPr>
                        <a:t>以上</a:t>
                      </a:r>
                    </a:p>
                  </a:txBody>
                  <a:tcPr marL="57626" marR="57626" marT="28766" marB="28766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>
                          <a:effectLst/>
                        </a:rPr>
                        <a:t>地上～約</a:t>
                      </a:r>
                      <a:r>
                        <a:rPr lang="en-US" altLang="ja-JP">
                          <a:effectLst/>
                        </a:rPr>
                        <a:t>60 </a:t>
                      </a:r>
                      <a:r>
                        <a:rPr lang="en-US">
                          <a:effectLst/>
                        </a:rPr>
                        <a:t>km</a:t>
                      </a:r>
                    </a:p>
                  </a:txBody>
                  <a:tcPr marL="57626" marR="57626" marT="28766" marB="28766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48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ja-JP" altLang="en-US">
                          <a:effectLst/>
                        </a:rPr>
                        <a:t>中真空</a:t>
                      </a:r>
                    </a:p>
                  </a:txBody>
                  <a:tcPr marL="57626" marR="57626" marT="28766" marB="28766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Medium Vacuum</a:t>
                      </a:r>
                    </a:p>
                  </a:txBody>
                  <a:tcPr marL="57626" marR="57626" marT="28766" marB="28766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100～0.1 Pa</a:t>
                      </a:r>
                    </a:p>
                  </a:txBody>
                  <a:tcPr marL="57626" marR="57626" marT="28766" marB="28766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>
                          <a:effectLst/>
                        </a:rPr>
                        <a:t>約</a:t>
                      </a:r>
                      <a:r>
                        <a:rPr lang="en-US" altLang="zh-TW">
                          <a:effectLst/>
                        </a:rPr>
                        <a:t>60 km</a:t>
                      </a:r>
                      <a:r>
                        <a:rPr lang="zh-TW" altLang="en-US">
                          <a:effectLst/>
                        </a:rPr>
                        <a:t>～約</a:t>
                      </a:r>
                      <a:r>
                        <a:rPr lang="en-US" altLang="zh-TW">
                          <a:effectLst/>
                        </a:rPr>
                        <a:t>90 km</a:t>
                      </a:r>
                    </a:p>
                  </a:txBody>
                  <a:tcPr marL="57626" marR="57626" marT="28766" marB="28766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11769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ja-JP" altLang="en-US">
                          <a:effectLst/>
                        </a:rPr>
                        <a:t>高真空</a:t>
                      </a:r>
                    </a:p>
                  </a:txBody>
                  <a:tcPr marL="57626" marR="57626" marT="28766" marB="28766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High Vacuum</a:t>
                      </a:r>
                    </a:p>
                  </a:txBody>
                  <a:tcPr marL="57626" marR="57626" marT="28766" marB="28766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0.1～10</a:t>
                      </a:r>
                      <a:r>
                        <a:rPr lang="en-US" baseline="30000">
                          <a:effectLst/>
                        </a:rPr>
                        <a:t>−5</a:t>
                      </a:r>
                      <a:r>
                        <a:rPr lang="en-US">
                          <a:effectLst/>
                        </a:rPr>
                        <a:t> Pa</a:t>
                      </a:r>
                    </a:p>
                  </a:txBody>
                  <a:tcPr marL="57626" marR="57626" marT="28766" marB="28766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>
                          <a:effectLst/>
                        </a:rPr>
                        <a:t>約</a:t>
                      </a:r>
                      <a:r>
                        <a:rPr lang="en-US" altLang="zh-TW">
                          <a:effectLst/>
                        </a:rPr>
                        <a:t>90 km</a:t>
                      </a:r>
                      <a:r>
                        <a:rPr lang="zh-TW" altLang="en-US">
                          <a:effectLst/>
                        </a:rPr>
                        <a:t>～約</a:t>
                      </a:r>
                      <a:r>
                        <a:rPr lang="en-US" altLang="zh-TW">
                          <a:effectLst/>
                        </a:rPr>
                        <a:t>250 km</a:t>
                      </a:r>
                    </a:p>
                  </a:txBody>
                  <a:tcPr marL="57626" marR="57626" marT="28766" marB="28766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1147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ja-JP" altLang="en-US">
                          <a:effectLst/>
                        </a:rPr>
                        <a:t>超高真空</a:t>
                      </a:r>
                    </a:p>
                  </a:txBody>
                  <a:tcPr marL="57626" marR="57626" marT="28766" marB="28766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Ultra-high Vacuum</a:t>
                      </a:r>
                    </a:p>
                  </a:txBody>
                  <a:tcPr marL="57626" marR="57626" marT="28766" marB="28766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10</a:t>
                      </a:r>
                      <a:r>
                        <a:rPr lang="en-US" baseline="30000" dirty="0">
                          <a:effectLst/>
                        </a:rPr>
                        <a:t>−5</a:t>
                      </a:r>
                      <a:r>
                        <a:rPr lang="en-US" dirty="0">
                          <a:effectLst/>
                        </a:rPr>
                        <a:t> Pa</a:t>
                      </a:r>
                      <a:r>
                        <a:rPr lang="ja-JP" altLang="en-US" dirty="0">
                          <a:effectLst/>
                        </a:rPr>
                        <a:t>以下</a:t>
                      </a:r>
                    </a:p>
                  </a:txBody>
                  <a:tcPr marL="57626" marR="57626" marT="28766" marB="28766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>
                          <a:effectLst/>
                        </a:rPr>
                        <a:t>約</a:t>
                      </a:r>
                      <a:r>
                        <a:rPr lang="en-US" altLang="ja-JP" dirty="0">
                          <a:effectLst/>
                        </a:rPr>
                        <a:t>250 </a:t>
                      </a:r>
                      <a:r>
                        <a:rPr lang="en-US" dirty="0">
                          <a:effectLst/>
                        </a:rPr>
                        <a:t>km～</a:t>
                      </a:r>
                    </a:p>
                  </a:txBody>
                  <a:tcPr marL="57626" marR="57626" marT="28766" marB="28766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080649"/>
                  </a:ext>
                </a:extLst>
              </a:tr>
            </a:tbl>
          </a:graphicData>
        </a:graphic>
      </p:graphicFrame>
      <p:pic>
        <p:nvPicPr>
          <p:cNvPr id="7" name="図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74" y="2229928"/>
            <a:ext cx="10653838" cy="449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19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理想気体の状態方程式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67409"/>
          </a:xfrm>
        </p:spPr>
        <p:txBody>
          <a:bodyPr/>
          <a:lstStyle/>
          <a:p>
            <a:r>
              <a:rPr kumimoji="1" lang="en-US" altLang="ja-JP" dirty="0" err="1" smtClean="0"/>
              <a:t>pV</a:t>
            </a:r>
            <a:r>
              <a:rPr kumimoji="1" lang="en-US" altLang="ja-JP" dirty="0" smtClean="0"/>
              <a:t>=NK</a:t>
            </a:r>
            <a:r>
              <a:rPr kumimoji="1" lang="en-US" altLang="ja-JP" baseline="-25000" dirty="0" smtClean="0"/>
              <a:t>B</a:t>
            </a:r>
            <a:r>
              <a:rPr kumimoji="1" lang="en-US" altLang="ja-JP" dirty="0" smtClean="0"/>
              <a:t>T=</a:t>
            </a:r>
            <a:r>
              <a:rPr kumimoji="1" lang="en-US" altLang="ja-JP" dirty="0" err="1" smtClean="0"/>
              <a:t>nRT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74785" y="2731402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空間</a:t>
            </a:r>
            <a:r>
              <a:rPr lang="ja-JP" altLang="en-US" dirty="0" smtClean="0"/>
              <a:t>にいる気体分子の数</a:t>
            </a:r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629728" y="3787856"/>
            <a:ext cx="368729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東京　豊島区　</a:t>
            </a:r>
            <a:r>
              <a:rPr lang="en-US" altLang="ja-JP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22,887 km^2/</a:t>
            </a:r>
            <a:r>
              <a:rPr lang="ja-JP" altLang="en-US" dirty="0" smtClean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人</a:t>
            </a:r>
            <a:endParaRPr lang="en-US" altLang="ja-JP" dirty="0" smtClean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 smtClean="0"/>
              <a:t>北海道　幌加内町 </a:t>
            </a:r>
            <a:r>
              <a:rPr lang="en-US" altLang="ja-JP" dirty="0" smtClean="0"/>
              <a:t>3</a:t>
            </a:r>
            <a:r>
              <a:rPr lang="ja-JP" altLang="en-US" dirty="0"/>
              <a:t> </a:t>
            </a:r>
            <a:r>
              <a:rPr lang="en-US" altLang="ja-JP" dirty="0" smtClean="0"/>
              <a:t>km^2/</a:t>
            </a:r>
            <a:r>
              <a:rPr lang="ja-JP" altLang="en-US" dirty="0" smtClean="0"/>
              <a:t>人</a:t>
            </a:r>
            <a:endParaRPr lang="en-US" altLang="ja-JP" dirty="0" smtClean="0"/>
          </a:p>
          <a:p>
            <a:endParaRPr lang="ja-JP" altLang="en-US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341" y="3587553"/>
            <a:ext cx="4798983" cy="319752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341" y="131232"/>
            <a:ext cx="4759028" cy="3172685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629728" y="5762446"/>
            <a:ext cx="5032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ロータリーポンプでは分子がいないわけでない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7847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真空</a:t>
            </a:r>
            <a:r>
              <a:rPr lang="ja-JP" altLang="en-US" dirty="0"/>
              <a:t>ポンプ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油回転ポンプ（ローターリーポンプ）</a:t>
            </a:r>
            <a:endParaRPr kumimoji="1" lang="en-US" altLang="ja-JP" dirty="0" smtClean="0"/>
          </a:p>
          <a:p>
            <a:r>
              <a:rPr lang="ja-JP" altLang="en-US" dirty="0" smtClean="0"/>
              <a:t>ダイヤフラムポンプ</a:t>
            </a:r>
            <a:endParaRPr lang="en-US" altLang="ja-JP" dirty="0" smtClean="0"/>
          </a:p>
          <a:p>
            <a:r>
              <a:rPr kumimoji="1" lang="ja-JP" altLang="en-US" dirty="0" smtClean="0"/>
              <a:t>ドライポンプ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油拡散ポンプ</a:t>
            </a:r>
            <a:r>
              <a:rPr lang="en-US" altLang="ja-JP" dirty="0" smtClean="0"/>
              <a:t>(DP)</a:t>
            </a:r>
          </a:p>
          <a:p>
            <a:r>
              <a:rPr kumimoji="1" lang="ja-JP" altLang="en-US" dirty="0" smtClean="0"/>
              <a:t>ターボ分子ポンプ（</a:t>
            </a:r>
            <a:r>
              <a:rPr kumimoji="1" lang="en-US" altLang="ja-JP" dirty="0" smtClean="0"/>
              <a:t>TMP</a:t>
            </a:r>
            <a:r>
              <a:rPr kumimoji="1" lang="ja-JP" altLang="en-US" dirty="0" smtClean="0"/>
              <a:t>）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589252" y="3816628"/>
            <a:ext cx="1840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Diffusion Pump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509536" y="4405037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Turbo Molecular Pump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4887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ロータリー</a:t>
            </a:r>
            <a:r>
              <a:rPr lang="ja-JP" altLang="en-US" dirty="0"/>
              <a:t>ポンプ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大気圧から</a:t>
            </a:r>
            <a:r>
              <a:rPr kumimoji="1" lang="en-US" altLang="ja-JP" dirty="0" smtClean="0"/>
              <a:t>1Pa (0.01torr)</a:t>
            </a:r>
            <a:r>
              <a:rPr kumimoji="1" lang="ja-JP" altLang="en-US" dirty="0" smtClean="0"/>
              <a:t>程度まで引くことができる</a:t>
            </a:r>
            <a:endParaRPr kumimoji="1" lang="en-US" altLang="ja-JP" dirty="0" smtClean="0"/>
          </a:p>
          <a:p>
            <a:r>
              <a:rPr lang="en-US" altLang="ja-JP" dirty="0"/>
              <a:t>10</a:t>
            </a:r>
            <a:r>
              <a:rPr lang="ja-JP" altLang="en-US" dirty="0"/>
              <a:t>万</a:t>
            </a:r>
            <a:r>
              <a:rPr lang="ja-JP" altLang="en-US" dirty="0" smtClean="0"/>
              <a:t>円</a:t>
            </a:r>
            <a:r>
              <a:rPr lang="ja-JP" altLang="en-US" dirty="0"/>
              <a:t>程度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35" y="2882735"/>
            <a:ext cx="6978154" cy="1736785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848" y="2580735"/>
            <a:ext cx="4066493" cy="338874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460" y="4708126"/>
            <a:ext cx="2148710" cy="210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7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注意点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水を吸わないようにする</a:t>
            </a:r>
            <a:endParaRPr kumimoji="1" lang="en-US" altLang="ja-JP" dirty="0" smtClean="0"/>
          </a:p>
          <a:p>
            <a:r>
              <a:rPr kumimoji="1" lang="ja-JP" altLang="en-US" dirty="0" smtClean="0"/>
              <a:t>長時間大気圧を引かない</a:t>
            </a:r>
            <a:endParaRPr kumimoji="1" lang="en-US" altLang="ja-JP" dirty="0" smtClean="0"/>
          </a:p>
          <a:p>
            <a:r>
              <a:rPr lang="ja-JP" altLang="en-US" dirty="0" smtClean="0"/>
              <a:t>使用後は、大気圧に戻す（リークする）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001992" y="4701396"/>
            <a:ext cx="4801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いずれもめんどくさいトラブルを起こします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6632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ターボポンプ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79" y="1914974"/>
            <a:ext cx="5810250" cy="4276725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7134045" y="1027906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羽を高速で回して空気を押し出す</a:t>
            </a:r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267" y="1839134"/>
            <a:ext cx="3323147" cy="463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0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注意点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489195"/>
            <a:ext cx="10515600" cy="4351338"/>
          </a:xfrm>
        </p:spPr>
        <p:txBody>
          <a:bodyPr/>
          <a:lstStyle/>
          <a:p>
            <a:r>
              <a:rPr lang="ja-JP" altLang="en-US" dirty="0" smtClean="0"/>
              <a:t>ロータリーポンプであら</a:t>
            </a:r>
            <a:r>
              <a:rPr lang="ja-JP" altLang="en-US" dirty="0" err="1" smtClean="0"/>
              <a:t>びきを</a:t>
            </a:r>
            <a:r>
              <a:rPr lang="ja-JP" altLang="en-US" dirty="0" smtClean="0"/>
              <a:t>しておく</a:t>
            </a:r>
            <a:endParaRPr lang="en-US" altLang="ja-JP" dirty="0" smtClean="0"/>
          </a:p>
          <a:p>
            <a:r>
              <a:rPr lang="ja-JP" altLang="en-US" dirty="0" smtClean="0"/>
              <a:t>稼働中は絶対に大気圧を引かない</a:t>
            </a:r>
            <a:endParaRPr kumimoji="1" lang="en-US" altLang="ja-JP" dirty="0" smtClean="0"/>
          </a:p>
          <a:p>
            <a:r>
              <a:rPr lang="ja-JP" altLang="en-US" dirty="0" smtClean="0"/>
              <a:t>粉塵・ほこりなどが</a:t>
            </a:r>
            <a:r>
              <a:rPr lang="ja-JP" altLang="en-US" dirty="0"/>
              <a:t>入</a:t>
            </a:r>
            <a:r>
              <a:rPr lang="ja-JP" altLang="en-US" dirty="0" smtClean="0"/>
              <a:t>らないようにする</a:t>
            </a:r>
            <a:endParaRPr lang="en-US" altLang="ja-JP" dirty="0" smtClean="0"/>
          </a:p>
          <a:p>
            <a:r>
              <a:rPr kumimoji="1" lang="ja-JP" altLang="en-US" dirty="0" smtClean="0"/>
              <a:t>価格は</a:t>
            </a:r>
            <a:r>
              <a:rPr kumimoji="1" lang="en-US" altLang="ja-JP" dirty="0" smtClean="0"/>
              <a:t>100</a:t>
            </a:r>
            <a:r>
              <a:rPr kumimoji="1" lang="ja-JP" altLang="en-US" dirty="0" smtClean="0"/>
              <a:t>万程度</a:t>
            </a:r>
            <a:endParaRPr kumimoji="1" lang="en-US" altLang="ja-JP" dirty="0" smtClean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343" y="2997678"/>
            <a:ext cx="5052204" cy="3789153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42" y="3642052"/>
            <a:ext cx="3144779" cy="314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37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油拡散ポンプ</a:t>
            </a:r>
            <a:endParaRPr kumimoji="1" lang="ja-JP" altLang="en-US" dirty="0"/>
          </a:p>
        </p:txBody>
      </p:sp>
      <p:pic>
        <p:nvPicPr>
          <p:cNvPr id="7" name="コンテンツ プレースホルダー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506" y="540289"/>
            <a:ext cx="4489970" cy="5986628"/>
          </a:xfr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30303"/>
            <a:ext cx="4676775" cy="4743450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3588588" y="1321356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高速の油分子で空気を押し出す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9928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真空ゲージ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ブルドンゲージ</a:t>
            </a:r>
            <a:endParaRPr lang="en-US" altLang="ja-JP" dirty="0" smtClean="0"/>
          </a:p>
          <a:p>
            <a:r>
              <a:rPr kumimoji="1" lang="ja-JP" altLang="en-US" dirty="0" smtClean="0"/>
              <a:t>ピラニゲージ</a:t>
            </a:r>
            <a:endParaRPr kumimoji="1" lang="en-US" altLang="ja-JP" dirty="0" smtClean="0"/>
          </a:p>
          <a:p>
            <a:r>
              <a:rPr lang="ja-JP" altLang="en-US" dirty="0" smtClean="0"/>
              <a:t>イオン</a:t>
            </a:r>
            <a:r>
              <a:rPr lang="ja-JP" altLang="en-US" dirty="0"/>
              <a:t>ゲージ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370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ja-JP" dirty="0" smtClean="0"/>
              <a:t>放射線</a:t>
            </a:r>
            <a:endParaRPr lang="ja-JP" altLang="ja-JP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88" y="1544128"/>
            <a:ext cx="8071861" cy="4520242"/>
          </a:xfrm>
        </p:spPr>
      </p:pic>
      <p:sp>
        <p:nvSpPr>
          <p:cNvPr id="3" name="テキスト ボックス 2"/>
          <p:cNvSpPr txBox="1"/>
          <p:nvPr/>
        </p:nvSpPr>
        <p:spPr>
          <a:xfrm>
            <a:off x="8643668" y="6262778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１、３研で役に立つかなあ？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91842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放射線とは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930" y="1825625"/>
            <a:ext cx="6962140" cy="4351338"/>
          </a:xfrm>
        </p:spPr>
      </p:pic>
    </p:spTree>
    <p:extLst>
      <p:ext uri="{BB962C8B-B14F-4D97-AF65-F5344CB8AC3E}">
        <p14:creationId xmlns:p14="http://schemas.microsoft.com/office/powerpoint/2010/main" val="20034747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X</a:t>
            </a:r>
            <a:r>
              <a:rPr kumimoji="1" lang="ja-JP" altLang="en-US" dirty="0" smtClean="0"/>
              <a:t>線の発見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30" y="1779993"/>
            <a:ext cx="2809875" cy="4114800"/>
          </a:xfr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170" y="1834193"/>
            <a:ext cx="2008632" cy="2688336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7100316" y="1900762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１８９５</a:t>
            </a:r>
            <a:r>
              <a:rPr lang="ja-JP" altLang="en-US" dirty="0"/>
              <a:t>年</a:t>
            </a:r>
            <a:r>
              <a:rPr lang="ja-JP" altLang="en-US" dirty="0" smtClean="0"/>
              <a:t>にレントゲンにより発見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487083" y="2809029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１９０１年にノーベル賞</a:t>
            </a:r>
            <a:endParaRPr kumimoji="1" lang="ja-JP" altLang="en-US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151" y="3273313"/>
            <a:ext cx="3236436" cy="338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990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303" r="67364" b="8086"/>
          <a:stretch/>
        </p:blipFill>
        <p:spPr>
          <a:xfrm>
            <a:off x="406879" y="1195753"/>
            <a:ext cx="11629787" cy="511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711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X</a:t>
            </a:r>
            <a:r>
              <a:rPr lang="ja-JP" altLang="ja-JP" dirty="0"/>
              <a:t>線</a:t>
            </a:r>
            <a:r>
              <a:rPr lang="ja-JP" altLang="ja-JP" dirty="0" smtClean="0"/>
              <a:t>回折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どんな結晶ができているのかわかる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2919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ja-JP" altLang="en-US" dirty="0"/>
              <a:t>結晶とは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/>
          <a:srcRect l="75245" t="64196" b="9639"/>
          <a:stretch/>
        </p:blipFill>
        <p:spPr>
          <a:xfrm>
            <a:off x="623364" y="2409220"/>
            <a:ext cx="2194958" cy="14478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/>
          <a:srcRect l="71915" t="2424" r="1014" b="65902"/>
          <a:stretch/>
        </p:blipFill>
        <p:spPr>
          <a:xfrm>
            <a:off x="3110781" y="1897174"/>
            <a:ext cx="2400300" cy="1752601"/>
          </a:xfrm>
          <a:prstGeom prst="rect">
            <a:avLst/>
          </a:prstGeom>
        </p:spPr>
      </p:pic>
      <p:pic>
        <p:nvPicPr>
          <p:cNvPr id="8" name="Picture 4" descr="C:\Users\Yuji\Documents\名工大研究\学生実験\H25後期機能工学セミナー\Nacl-structur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86741"/>
            <a:ext cx="2088232" cy="1566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9742216" y="3636588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～</a:t>
            </a:r>
            <a:r>
              <a:rPr lang="en-US" altLang="ja-JP" dirty="0"/>
              <a:t>1 cm</a:t>
            </a:r>
            <a:endParaRPr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9056350" y="1666341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結晶</a:t>
            </a:r>
            <a:endParaRPr lang="ja-JP" altLang="en-US" sz="2400" dirty="0"/>
          </a:p>
        </p:txBody>
      </p:sp>
      <p:pic>
        <p:nvPicPr>
          <p:cNvPr id="16" name="Picture 5" descr="C:\Users\Yuji\Documents\名工大研究\学生実験\H25後期機能工学セミナー\NaCl写真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6350" y="2049664"/>
            <a:ext cx="2135525" cy="157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テキスト ボックス 18"/>
          <p:cNvSpPr txBox="1"/>
          <p:nvPr/>
        </p:nvSpPr>
        <p:spPr>
          <a:xfrm>
            <a:off x="5782002" y="1714923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単位胞</a:t>
            </a:r>
            <a:endParaRPr kumimoji="1" lang="ja-JP" altLang="en-US" sz="2400" dirty="0"/>
          </a:p>
        </p:txBody>
      </p:sp>
      <p:sp>
        <p:nvSpPr>
          <p:cNvPr id="20" name="コンテンツ プレースホルダー 2"/>
          <p:cNvSpPr txBox="1">
            <a:spLocks/>
          </p:cNvSpPr>
          <p:nvPr/>
        </p:nvSpPr>
        <p:spPr>
          <a:xfrm>
            <a:off x="-10058" y="4064265"/>
            <a:ext cx="5667908" cy="5962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ja-JP" altLang="en-US" dirty="0"/>
              <a:t>原子が１つでは結晶化しない</a:t>
            </a:r>
          </a:p>
        </p:txBody>
      </p:sp>
      <p:sp>
        <p:nvSpPr>
          <p:cNvPr id="21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336000" y="4080678"/>
            <a:ext cx="5960775" cy="11597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ja-JP" altLang="en-US" dirty="0" smtClean="0"/>
              <a:t>原子が多数集まり凝集することで</a:t>
            </a:r>
            <a:endParaRPr kumimoji="1" lang="en-US" altLang="ja-JP" dirty="0" smtClean="0"/>
          </a:p>
          <a:p>
            <a:pPr marL="0" indent="0" algn="ctr">
              <a:buNone/>
            </a:pPr>
            <a:r>
              <a:rPr kumimoji="1" lang="ja-JP" altLang="en-US" dirty="0" smtClean="0"/>
              <a:t>エネルギーを利得して結晶化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965680" y="4796681"/>
            <a:ext cx="3570208" cy="193899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共有結合</a:t>
            </a:r>
            <a:endParaRPr lang="en-US" altLang="ja-JP" sz="2400" dirty="0"/>
          </a:p>
          <a:p>
            <a:r>
              <a:rPr lang="ja-JP" altLang="en-US" sz="2400" dirty="0"/>
              <a:t>イオン結合</a:t>
            </a:r>
            <a:endParaRPr lang="en-US" altLang="ja-JP" sz="2400" dirty="0"/>
          </a:p>
          <a:p>
            <a:r>
              <a:rPr lang="ja-JP" altLang="en-US" sz="2400" dirty="0"/>
              <a:t>金属結合</a:t>
            </a:r>
            <a:endParaRPr lang="en-US" altLang="ja-JP" sz="2400" dirty="0"/>
          </a:p>
          <a:p>
            <a:r>
              <a:rPr lang="ja-JP" altLang="en-US" sz="2400" dirty="0"/>
              <a:t>水素結合</a:t>
            </a:r>
            <a:endParaRPr lang="en-US" altLang="ja-JP" sz="2400" dirty="0"/>
          </a:p>
          <a:p>
            <a:r>
              <a:rPr lang="ja-JP" altLang="en-US" sz="2400" dirty="0"/>
              <a:t>ファンデルワールス結合</a:t>
            </a:r>
          </a:p>
        </p:txBody>
      </p:sp>
    </p:spTree>
    <p:extLst>
      <p:ext uri="{BB962C8B-B14F-4D97-AF65-F5344CB8AC3E}">
        <p14:creationId xmlns:p14="http://schemas.microsoft.com/office/powerpoint/2010/main" val="329486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ln w="38100">
            <a:solidFill>
              <a:srgbClr val="FF0000"/>
            </a:solidFill>
          </a:ln>
        </p:spPr>
        <p:txBody>
          <a:bodyPr/>
          <a:lstStyle/>
          <a:p>
            <a:r>
              <a:rPr kumimoji="1" lang="ja-JP" altLang="en-US" dirty="0" smtClean="0"/>
              <a:t>結晶とは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371600" y="1809775"/>
            <a:ext cx="9677400" cy="1152128"/>
          </a:xfrm>
          <a:ln w="38100">
            <a:solidFill>
              <a:srgbClr val="FFC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200" dirty="0" smtClean="0"/>
              <a:t>原子や分子が繰り返しパターンを持って「極めて長周期的」に配列し、</a:t>
            </a:r>
            <a:r>
              <a:rPr lang="ja-JP" altLang="en-US" sz="3200" dirty="0" smtClean="0">
                <a:solidFill>
                  <a:srgbClr val="FF0000"/>
                </a:solidFill>
              </a:rPr>
              <a:t>並進対称性</a:t>
            </a:r>
            <a:r>
              <a:rPr lang="ja-JP" altLang="en-US" sz="3200" dirty="0" smtClean="0"/>
              <a:t>を持つ</a:t>
            </a:r>
            <a:endParaRPr kumimoji="1" lang="ja-JP" altLang="en-US" sz="32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063552" y="3002176"/>
            <a:ext cx="931376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/>
              <a:t>・結晶の性質を知るのに～１０</a:t>
            </a:r>
            <a:r>
              <a:rPr lang="ja-JP" altLang="en-US" sz="2800" baseline="30000" dirty="0"/>
              <a:t>２３</a:t>
            </a:r>
            <a:r>
              <a:rPr lang="ja-JP" altLang="en-US" sz="2800" dirty="0"/>
              <a:t>個の多体問題でなく</a:t>
            </a:r>
            <a:endParaRPr lang="en-US" altLang="ja-JP" sz="2800" dirty="0"/>
          </a:p>
          <a:p>
            <a:r>
              <a:rPr lang="ja-JP" altLang="en-US" sz="2800" dirty="0"/>
              <a:t>一周期の格子のみを考えればいい</a:t>
            </a:r>
            <a:endParaRPr lang="en-US" altLang="ja-JP" sz="2800" dirty="0"/>
          </a:p>
          <a:p>
            <a:endParaRPr lang="en-US" altLang="ja-JP" sz="800" dirty="0"/>
          </a:p>
          <a:p>
            <a:r>
              <a:rPr lang="ja-JP" altLang="en-US" sz="2800" dirty="0"/>
              <a:t>・</a:t>
            </a:r>
            <a:r>
              <a:rPr lang="en-US" altLang="ja-JP" sz="2800" dirty="0"/>
              <a:t>X</a:t>
            </a:r>
            <a:r>
              <a:rPr lang="ja-JP" altLang="en-US" sz="2800" dirty="0"/>
              <a:t>線</a:t>
            </a:r>
            <a:r>
              <a:rPr lang="en-US" altLang="ja-JP" sz="2800" dirty="0"/>
              <a:t>(</a:t>
            </a:r>
            <a:r>
              <a:rPr lang="ja-JP" altLang="en-US" sz="2800" dirty="0"/>
              <a:t>中性子、電子線など</a:t>
            </a:r>
            <a:r>
              <a:rPr lang="en-US" altLang="ja-JP" sz="2800" dirty="0"/>
              <a:t>)</a:t>
            </a:r>
            <a:r>
              <a:rPr lang="ja-JP" altLang="en-US" sz="2800" dirty="0"/>
              <a:t>により周期性を調べることで</a:t>
            </a:r>
            <a:endParaRPr lang="en-US" altLang="ja-JP" sz="2800" dirty="0"/>
          </a:p>
          <a:p>
            <a:r>
              <a:rPr lang="ja-JP" altLang="en-US" sz="2800" dirty="0"/>
              <a:t>結晶構造を明らかにできる</a:t>
            </a:r>
          </a:p>
        </p:txBody>
      </p:sp>
      <p:pic>
        <p:nvPicPr>
          <p:cNvPr id="1028" name="Picture 4" descr="C:\Users\Yuji\Documents\名工大研究\学生実験\H25後期機能工学セミナー\Nacl-structu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884" y="5175194"/>
            <a:ext cx="2088232" cy="1566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Yuji\Documents\名工大研究\学生実験\H25後期機能工学セミナー\NaCl写真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252" y="5157193"/>
            <a:ext cx="2135525" cy="157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4367809" y="5517233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800" dirty="0"/>
              <a:t>＝</a:t>
            </a:r>
          </a:p>
        </p:txBody>
      </p:sp>
      <p:cxnSp>
        <p:nvCxnSpPr>
          <p:cNvPr id="11" name="直線矢印コネクタ 10"/>
          <p:cNvCxnSpPr/>
          <p:nvPr/>
        </p:nvCxnSpPr>
        <p:spPr>
          <a:xfrm>
            <a:off x="2927648" y="5445224"/>
            <a:ext cx="792088" cy="0"/>
          </a:xfrm>
          <a:prstGeom prst="straightConnector1">
            <a:avLst/>
          </a:prstGeom>
          <a:ln w="38100">
            <a:solidFill>
              <a:srgbClr val="7030A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2855641" y="5013176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～</a:t>
            </a:r>
            <a:r>
              <a:rPr lang="en-US" altLang="ja-JP" dirty="0"/>
              <a:t>1 cm</a:t>
            </a:r>
            <a:endParaRPr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879976" y="4869160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～</a:t>
            </a:r>
            <a:r>
              <a:rPr lang="en-US" altLang="ja-JP" dirty="0"/>
              <a:t>10</a:t>
            </a:r>
            <a:r>
              <a:rPr lang="en-US" altLang="ja-JP" baseline="30000" dirty="0"/>
              <a:t>-8 </a:t>
            </a:r>
            <a:r>
              <a:rPr lang="en-US" altLang="ja-JP" dirty="0"/>
              <a:t>cm</a:t>
            </a:r>
            <a:endParaRPr lang="ja-JP" altLang="en-US" dirty="0"/>
          </a:p>
        </p:txBody>
      </p:sp>
      <p:cxnSp>
        <p:nvCxnSpPr>
          <p:cNvPr id="19" name="直線矢印コネクタ 18"/>
          <p:cNvCxnSpPr/>
          <p:nvPr/>
        </p:nvCxnSpPr>
        <p:spPr>
          <a:xfrm flipV="1">
            <a:off x="5375920" y="5157192"/>
            <a:ext cx="792088" cy="216024"/>
          </a:xfrm>
          <a:prstGeom prst="straightConnector1">
            <a:avLst/>
          </a:prstGeom>
          <a:ln w="38100">
            <a:solidFill>
              <a:srgbClr val="7030A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7824192" y="5301209"/>
            <a:ext cx="25442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/>
              <a:t>並進対称性　</a:t>
            </a:r>
            <a:endParaRPr lang="en-US" altLang="ja-JP" sz="2000" dirty="0"/>
          </a:p>
          <a:p>
            <a:r>
              <a:rPr lang="en-US" altLang="ja-JP" sz="2000" b="1" i="1" dirty="0"/>
              <a:t>R </a:t>
            </a:r>
            <a:r>
              <a:rPr lang="en-US" altLang="ja-JP" sz="2000" i="1" dirty="0"/>
              <a:t>= h</a:t>
            </a:r>
            <a:r>
              <a:rPr lang="en-US" altLang="ja-JP" sz="2000" b="1" i="1" dirty="0"/>
              <a:t>a</a:t>
            </a:r>
            <a:r>
              <a:rPr lang="en-US" altLang="ja-JP" sz="2000" baseline="-25000" dirty="0"/>
              <a:t>1 </a:t>
            </a:r>
            <a:r>
              <a:rPr lang="en-US" altLang="ja-JP" sz="2000" i="1" dirty="0"/>
              <a:t>+ k </a:t>
            </a:r>
            <a:r>
              <a:rPr lang="en-US" altLang="ja-JP" sz="2000" b="1" i="1" dirty="0"/>
              <a:t>a</a:t>
            </a:r>
            <a:r>
              <a:rPr lang="en-US" altLang="ja-JP" sz="2000" baseline="-25000" dirty="0"/>
              <a:t>2 </a:t>
            </a:r>
            <a:r>
              <a:rPr lang="en-US" altLang="ja-JP" sz="2000" i="1" dirty="0"/>
              <a:t>+ l </a:t>
            </a:r>
            <a:r>
              <a:rPr lang="en-US" altLang="ja-JP" sz="2000" b="1" i="1" dirty="0"/>
              <a:t>a</a:t>
            </a:r>
            <a:r>
              <a:rPr lang="en-US" altLang="ja-JP" sz="2000" i="1" baseline="-25000" dirty="0"/>
              <a:t>3</a:t>
            </a:r>
          </a:p>
          <a:p>
            <a:r>
              <a:rPr lang="en-US" altLang="ja-JP" sz="2000" dirty="0"/>
              <a:t>(</a:t>
            </a:r>
            <a:r>
              <a:rPr lang="en-US" altLang="ja-JP" sz="2000" i="1" dirty="0"/>
              <a:t>h, k, l </a:t>
            </a:r>
            <a:r>
              <a:rPr lang="en-US" altLang="ja-JP" sz="2000" dirty="0"/>
              <a:t>= </a:t>
            </a:r>
            <a:r>
              <a:rPr lang="ja-JP" altLang="en-US" sz="2000" dirty="0"/>
              <a:t>整数</a:t>
            </a:r>
            <a:r>
              <a:rPr lang="en-US" altLang="ja-JP" sz="2000" dirty="0"/>
              <a:t>)</a:t>
            </a:r>
            <a:endParaRPr lang="ja-JP" altLang="en-US" sz="200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818880" y="6351712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err="1"/>
              <a:t>NaCl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5927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なぜ</a:t>
            </a:r>
            <a:r>
              <a:rPr lang="en-US" altLang="ja-JP" dirty="0" smtClean="0"/>
              <a:t>X</a:t>
            </a:r>
            <a:r>
              <a:rPr lang="ja-JP" altLang="en-US" dirty="0" smtClean="0"/>
              <a:t>線を用いるのか？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結晶の周期性に反映して回折現象を起こす</a:t>
            </a:r>
            <a:endParaRPr kumimoji="1" lang="en-US" altLang="ja-JP" dirty="0" smtClean="0"/>
          </a:p>
          <a:p>
            <a:r>
              <a:rPr kumimoji="1" lang="ja-JP" altLang="en-US" dirty="0" smtClean="0"/>
              <a:t>結晶の間隔と光の波長が合うところが良い干渉条件＝</a:t>
            </a:r>
            <a:r>
              <a:rPr kumimoji="1" lang="en-US" altLang="ja-JP" dirty="0" smtClean="0"/>
              <a:t>X</a:t>
            </a:r>
            <a:r>
              <a:rPr kumimoji="1" lang="ja-JP" altLang="en-US" dirty="0" smtClean="0"/>
              <a:t>線がちょうどよい</a:t>
            </a:r>
            <a:endParaRPr kumimoji="1" lang="en-US" altLang="ja-JP" dirty="0" smtClean="0"/>
          </a:p>
          <a:p>
            <a:r>
              <a:rPr lang="en-US" altLang="ja-JP" dirty="0" smtClean="0"/>
              <a:t>X</a:t>
            </a:r>
            <a:r>
              <a:rPr lang="ja-JP" altLang="en-US" dirty="0" smtClean="0"/>
              <a:t>線は比較的簡便に発生可能</a:t>
            </a:r>
            <a:endParaRPr lang="en-US" altLang="ja-JP" dirty="0" smtClean="0"/>
          </a:p>
          <a:p>
            <a:r>
              <a:rPr kumimoji="1" lang="ja-JP" altLang="en-US" dirty="0" smtClean="0"/>
              <a:t>回折条件を調べることで結晶の周期性が解る</a:t>
            </a:r>
            <a:endParaRPr kumimoji="1" lang="ja-JP" altLang="en-US" dirty="0"/>
          </a:p>
        </p:txBody>
      </p:sp>
      <p:sp>
        <p:nvSpPr>
          <p:cNvPr id="4" name="コンテンツ プレースホルダー 2"/>
          <p:cNvSpPr txBox="1">
            <a:spLocks/>
          </p:cNvSpPr>
          <p:nvPr/>
        </p:nvSpPr>
        <p:spPr>
          <a:xfrm>
            <a:off x="760562" y="5198659"/>
            <a:ext cx="10515600" cy="987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mtClean="0"/>
              <a:t>ピークの位置：ブラック条件　高校生</a:t>
            </a:r>
            <a:r>
              <a:rPr lang="en-US" altLang="ja-JP" smtClean="0"/>
              <a:t>2dsin</a:t>
            </a:r>
            <a:r>
              <a:rPr lang="en-US" altLang="ja-JP" smtClean="0">
                <a:latin typeface="Symbol" panose="05050102010706020507" pitchFamily="18" charset="2"/>
              </a:rPr>
              <a:t>q</a:t>
            </a:r>
            <a:r>
              <a:rPr lang="en-US" altLang="ja-JP" smtClean="0"/>
              <a:t>=n</a:t>
            </a:r>
            <a:r>
              <a:rPr lang="en-US" altLang="ja-JP" smtClean="0">
                <a:latin typeface="Symbol" panose="05050102010706020507" pitchFamily="18" charset="2"/>
              </a:rPr>
              <a:t>l</a:t>
            </a:r>
          </a:p>
          <a:p>
            <a:r>
              <a:rPr lang="ja-JP" altLang="en-US" smtClean="0">
                <a:latin typeface="Symbol" panose="05050102010706020507" pitchFamily="18" charset="2"/>
              </a:rPr>
              <a:t>大学生は</a:t>
            </a:r>
            <a:r>
              <a:rPr lang="ja-JP" altLang="en-US" smtClean="0"/>
              <a:t>ブラック条件　</a:t>
            </a:r>
            <a:r>
              <a:rPr lang="en-US" altLang="ja-JP" smtClean="0"/>
              <a:t>2kG+|G|</a:t>
            </a:r>
            <a:r>
              <a:rPr lang="en-US" altLang="ja-JP" baseline="30000" smtClean="0"/>
              <a:t>2</a:t>
            </a:r>
            <a:r>
              <a:rPr lang="en-US" altLang="ja-JP" smtClean="0"/>
              <a:t>=0</a:t>
            </a:r>
          </a:p>
          <a:p>
            <a:endParaRPr lang="en-US" altLang="ja-JP" smtClean="0"/>
          </a:p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275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放射光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11" y="1690688"/>
            <a:ext cx="6650403" cy="4351338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7065033" y="2228671"/>
            <a:ext cx="3416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/>
              <a:t>原子配列・構造の解析 </a:t>
            </a:r>
            <a:endParaRPr lang="en-US" altLang="ja-JP" b="1" dirty="0" smtClean="0"/>
          </a:p>
          <a:p>
            <a:r>
              <a:rPr lang="ja-JP" altLang="en-US" b="1" dirty="0"/>
              <a:t>機能の解析、状態・成分の</a:t>
            </a:r>
            <a:r>
              <a:rPr lang="ja-JP" altLang="en-US" b="1" dirty="0" smtClean="0"/>
              <a:t>分析</a:t>
            </a:r>
            <a:endParaRPr lang="en-US" altLang="ja-JP" b="1" dirty="0" smtClean="0"/>
          </a:p>
          <a:p>
            <a:r>
              <a:rPr lang="ja-JP" altLang="en-US" b="1" dirty="0"/>
              <a:t>イメージング法による</a:t>
            </a:r>
            <a:r>
              <a:rPr lang="ja-JP" altLang="en-US" b="1" dirty="0" smtClean="0"/>
              <a:t>観察</a:t>
            </a:r>
            <a:endParaRPr lang="en-US" altLang="ja-JP" b="1" dirty="0" smtClean="0"/>
          </a:p>
          <a:p>
            <a:r>
              <a:rPr lang="ja-JP" altLang="en-US" b="1" dirty="0"/>
              <a:t>材料の改質、新物質の創製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624888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Hall</a:t>
            </a:r>
            <a:r>
              <a:rPr lang="ja-JP" altLang="ja-JP" dirty="0" smtClean="0"/>
              <a:t>効果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980" y="277439"/>
            <a:ext cx="2476500" cy="3721100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9308980" y="4218317"/>
            <a:ext cx="2199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Edwin Herbert Hall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38200" y="3051660"/>
            <a:ext cx="5724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キャリア</a:t>
            </a:r>
            <a:r>
              <a:rPr lang="ja-JP" altLang="en-US" sz="2400" dirty="0" smtClean="0"/>
              <a:t>が</a:t>
            </a:r>
            <a:r>
              <a:rPr lang="ja-JP" altLang="en-US" sz="2400" dirty="0"/>
              <a:t>何</a:t>
            </a:r>
            <a:r>
              <a:rPr lang="ja-JP" altLang="en-US" sz="2400" dirty="0" smtClean="0"/>
              <a:t>かわかる</a:t>
            </a:r>
            <a:endParaRPr lang="en-US" altLang="ja-JP" sz="2400" dirty="0" smtClean="0"/>
          </a:p>
          <a:p>
            <a:r>
              <a:rPr kumimoji="1" lang="ja-JP" altLang="en-US" sz="2400" dirty="0" smtClean="0"/>
              <a:t>どのくらいの</a:t>
            </a:r>
            <a:r>
              <a:rPr kumimoji="1" lang="ja-JP" altLang="en-US" sz="2400" dirty="0"/>
              <a:t>キャリア</a:t>
            </a:r>
            <a:r>
              <a:rPr kumimoji="1" lang="ja-JP" altLang="en-US" sz="2400" dirty="0" smtClean="0"/>
              <a:t>がいるのかわか</a:t>
            </a:r>
            <a:r>
              <a:rPr kumimoji="1" lang="ja-JP" altLang="en-US" sz="2400" dirty="0"/>
              <a:t>る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740" y="146330"/>
            <a:ext cx="3780640" cy="3282670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838200" y="4796287"/>
            <a:ext cx="26468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 smtClean="0"/>
              <a:t>半導体の性能</a:t>
            </a:r>
            <a:endParaRPr kumimoji="1" lang="en-US" altLang="ja-JP" sz="3200" dirty="0" smtClean="0"/>
          </a:p>
          <a:p>
            <a:r>
              <a:rPr lang="ja-JP" altLang="en-US" sz="3200" dirty="0"/>
              <a:t>磁場</a:t>
            </a:r>
            <a:r>
              <a:rPr lang="ja-JP" altLang="en-US" sz="3200" dirty="0" smtClean="0"/>
              <a:t>の</a:t>
            </a:r>
            <a:r>
              <a:rPr lang="ja-JP" altLang="en-US" sz="3200" dirty="0"/>
              <a:t>検出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8228943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量子ホール</a:t>
            </a:r>
            <a:r>
              <a:rPr lang="ja-JP" altLang="en-US" dirty="0"/>
              <a:t>効果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89" y="1927600"/>
            <a:ext cx="4394200" cy="3302000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5175848" y="1927600"/>
            <a:ext cx="11384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h/</a:t>
            </a:r>
            <a:r>
              <a:rPr lang="en-US" altLang="ja-JP" sz="3200" i="1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n </a:t>
            </a:r>
            <a:r>
              <a:rPr kumimoji="1" lang="en-US" altLang="ja-JP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1" lang="en-US" altLang="ja-JP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1" lang="ja-JP" altLang="en-US" sz="32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214" y="1229100"/>
            <a:ext cx="5422900" cy="234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8658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DSC038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1484785"/>
            <a:ext cx="4248472" cy="281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タイトル 1"/>
          <p:cNvSpPr txBox="1">
            <a:spLocks/>
          </p:cNvSpPr>
          <p:nvPr/>
        </p:nvSpPr>
        <p:spPr>
          <a:xfrm>
            <a:off x="595223" y="274638"/>
            <a:ext cx="961557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超伝導</a:t>
            </a:r>
            <a:endParaRPr lang="ja-JP" altLang="en-US" dirty="0"/>
          </a:p>
        </p:txBody>
      </p:sp>
      <p:pic>
        <p:nvPicPr>
          <p:cNvPr id="6" name="Picture 2" descr="https://upload.wikimedia.org/wikipedia/commons/thumb/9/94/Kamerlingh_portret.jpg/200px-Kamerlingh_portre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72" y="1332523"/>
            <a:ext cx="1905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1487489" y="4417948"/>
            <a:ext cx="60131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1908</a:t>
            </a:r>
            <a:r>
              <a:rPr lang="ja-JP" altLang="en-US" sz="2800" dirty="0"/>
              <a:t>年、液体ヘリウムの液化に成功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500151" y="5301208"/>
            <a:ext cx="67313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1911</a:t>
            </a:r>
            <a:r>
              <a:rPr lang="ja-JP" altLang="en-US" sz="2800" dirty="0"/>
              <a:t>年、水銀、スズ、鉛の超伝導の発見</a:t>
            </a:r>
          </a:p>
        </p:txBody>
      </p:sp>
      <p:sp>
        <p:nvSpPr>
          <p:cNvPr id="9" name="AutoShape 4" descr="「水銀　超伝導」の画像検索結果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0" name="Picture 6" descr="http://www.px.tsukuba.ac.jp/%7Eonoda/cmp/img116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184" y="3947309"/>
            <a:ext cx="2754390" cy="265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下矢印 10"/>
          <p:cNvSpPr/>
          <p:nvPr/>
        </p:nvSpPr>
        <p:spPr>
          <a:xfrm>
            <a:off x="3764980" y="4941169"/>
            <a:ext cx="639565" cy="3612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416455" y="6207695"/>
            <a:ext cx="34996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1913</a:t>
            </a:r>
            <a:r>
              <a:rPr lang="ja-JP" altLang="en-US" sz="2800" dirty="0"/>
              <a:t>年、ノーベル賞</a:t>
            </a:r>
          </a:p>
        </p:txBody>
      </p:sp>
      <p:sp>
        <p:nvSpPr>
          <p:cNvPr id="14" name="下矢印 13"/>
          <p:cNvSpPr/>
          <p:nvPr/>
        </p:nvSpPr>
        <p:spPr>
          <a:xfrm>
            <a:off x="3719737" y="5805265"/>
            <a:ext cx="639565" cy="3612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8112224" y="4112607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Hg</a:t>
            </a:r>
            <a:r>
              <a:rPr lang="ja-JP" altLang="en-US" dirty="0"/>
              <a:t>の超伝導</a:t>
            </a:r>
          </a:p>
        </p:txBody>
      </p:sp>
      <p:pic>
        <p:nvPicPr>
          <p:cNvPr id="18434" name="Picture 2" descr="http://i.gzn.jp/img/2007/12/14/superfluid_liquid_helium/superfluid03_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838" y="1772816"/>
            <a:ext cx="2088232" cy="120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8566483" y="792679"/>
            <a:ext cx="2149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err="1"/>
              <a:t>Kamerlingh</a:t>
            </a:r>
            <a:r>
              <a:rPr lang="en-US" altLang="ja-JP" dirty="0"/>
              <a:t> </a:t>
            </a:r>
            <a:r>
              <a:rPr lang="en-US" altLang="ja-JP" dirty="0" err="1"/>
              <a:t>Onnes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456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超伝導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10" y="1822046"/>
            <a:ext cx="2667000" cy="3771900"/>
          </a:xfr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765974"/>
            <a:ext cx="3810000" cy="31623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982" y="1544128"/>
            <a:ext cx="2634818" cy="4110315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1957942" y="5935776"/>
            <a:ext cx="10839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/>
              <a:t>B</a:t>
            </a:r>
            <a:r>
              <a:rPr lang="en-US" altLang="ja-JP"/>
              <a:t>ardeen</a:t>
            </a:r>
            <a:endParaRPr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5720249" y="5751110"/>
            <a:ext cx="941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rgbClr val="222222"/>
                </a:solidFill>
                <a:latin typeface="Arial" panose="020B0604020202020204" pitchFamily="34" charset="0"/>
              </a:rPr>
              <a:t>C</a:t>
            </a:r>
            <a:r>
              <a:rPr lang="en-US" altLang="ja-JP" dirty="0">
                <a:solidFill>
                  <a:srgbClr val="222222"/>
                </a:solidFill>
                <a:latin typeface="Arial" panose="020B0604020202020204" pitchFamily="34" charset="0"/>
              </a:rPr>
              <a:t>ooper</a:t>
            </a:r>
            <a:endParaRPr lang="ja-JP" altLang="en-US" dirty="0"/>
          </a:p>
        </p:txBody>
      </p:sp>
      <p:sp>
        <p:nvSpPr>
          <p:cNvPr id="9" name="正方形/長方形 8"/>
          <p:cNvSpPr/>
          <p:nvPr/>
        </p:nvSpPr>
        <p:spPr>
          <a:xfrm>
            <a:off x="9557814" y="5858137"/>
            <a:ext cx="116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rgbClr val="222222"/>
                </a:solidFill>
                <a:latin typeface="Arial" panose="020B0604020202020204" pitchFamily="34" charset="0"/>
              </a:rPr>
              <a:t>S</a:t>
            </a:r>
            <a:r>
              <a:rPr lang="en-US" altLang="ja-JP" dirty="0">
                <a:solidFill>
                  <a:srgbClr val="222222"/>
                </a:solidFill>
                <a:latin typeface="Arial" panose="020B0604020202020204" pitchFamily="34" charset="0"/>
              </a:rPr>
              <a:t>chrieffer</a:t>
            </a:r>
            <a:endParaRPr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270075" y="6400800"/>
            <a:ext cx="1104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BCS</a:t>
            </a:r>
            <a:r>
              <a:rPr kumimoji="1" lang="ja-JP" altLang="en-US" dirty="0" smtClean="0"/>
              <a:t>理論</a:t>
            </a:r>
            <a:endParaRPr kumimoji="1" lang="ja-JP" altLang="en-US" dirty="0"/>
          </a:p>
        </p:txBody>
      </p:sp>
      <p:sp>
        <p:nvSpPr>
          <p:cNvPr id="11" name="正方形/長方形 10"/>
          <p:cNvSpPr/>
          <p:nvPr/>
        </p:nvSpPr>
        <p:spPr>
          <a:xfrm>
            <a:off x="6257922" y="6305108"/>
            <a:ext cx="30059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solidFill>
                  <a:srgbClr val="222222"/>
                </a:solidFill>
                <a:latin typeface="Arial" panose="020B0604020202020204" pitchFamily="34" charset="0"/>
              </a:rPr>
              <a:t>1972</a:t>
            </a:r>
            <a:r>
              <a:rPr lang="ja-JP" altLang="en-US" dirty="0">
                <a:solidFill>
                  <a:srgbClr val="222222"/>
                </a:solidFill>
                <a:latin typeface="Arial" panose="020B0604020202020204" pitchFamily="34" charset="0"/>
              </a:rPr>
              <a:t>年のノーベル物理学賞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402758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超伝導の特徴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電気抵抗零</a:t>
            </a:r>
            <a:endParaRPr kumimoji="1" lang="en-US" altLang="ja-JP" dirty="0" smtClean="0"/>
          </a:p>
          <a:p>
            <a:r>
              <a:rPr lang="ja-JP" altLang="en-US" dirty="0" smtClean="0"/>
              <a:t>完全反磁性</a:t>
            </a:r>
            <a:endParaRPr lang="en-US" altLang="ja-JP" dirty="0" smtClean="0"/>
          </a:p>
          <a:p>
            <a:endParaRPr kumimoji="1" lang="ja-JP" altLang="en-US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102" y="1118874"/>
            <a:ext cx="3490340" cy="249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8125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高温超伝導</a:t>
            </a:r>
            <a:endParaRPr kumimoji="1" lang="ja-JP" altLang="en-US" dirty="0"/>
          </a:p>
        </p:txBody>
      </p:sp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458" y="2546485"/>
            <a:ext cx="1905000" cy="1581150"/>
          </a:xfr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2052283"/>
            <a:ext cx="3595778" cy="456012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939" y="2052283"/>
            <a:ext cx="2209502" cy="2798703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6172788" y="4332345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/>
              <a:t>Müller</a:t>
            </a:r>
            <a:endParaRPr lang="ja-JP" altLang="en-US" dirty="0"/>
          </a:p>
        </p:txBody>
      </p:sp>
      <p:sp>
        <p:nvSpPr>
          <p:cNvPr id="9" name="正方形/長方形 8"/>
          <p:cNvSpPr/>
          <p:nvPr/>
        </p:nvSpPr>
        <p:spPr>
          <a:xfrm>
            <a:off x="9481828" y="5027915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solidFill>
                  <a:srgbClr val="222222"/>
                </a:solidFill>
                <a:latin typeface="Arial" panose="020B0604020202020204" pitchFamily="34" charset="0"/>
              </a:rPr>
              <a:t>Bednorz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884122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44480"/>
            <a:ext cx="8364914" cy="4763354"/>
          </a:xfrm>
        </p:spPr>
      </p:pic>
    </p:spTree>
    <p:extLst>
      <p:ext uri="{BB962C8B-B14F-4D97-AF65-F5344CB8AC3E}">
        <p14:creationId xmlns:p14="http://schemas.microsoft.com/office/powerpoint/2010/main" val="33383097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67" y="1896089"/>
            <a:ext cx="6176154" cy="4803675"/>
          </a:xfrm>
        </p:spPr>
      </p:pic>
    </p:spTree>
    <p:extLst>
      <p:ext uri="{BB962C8B-B14F-4D97-AF65-F5344CB8AC3E}">
        <p14:creationId xmlns:p14="http://schemas.microsoft.com/office/powerpoint/2010/main" val="3525022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電気抵抗とは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85824"/>
          </a:xfrm>
        </p:spPr>
        <p:txBody>
          <a:bodyPr/>
          <a:lstStyle/>
          <a:p>
            <a:r>
              <a:rPr lang="ja-JP" altLang="en-US" dirty="0" smtClean="0"/>
              <a:t>金属の場合</a:t>
            </a:r>
            <a:r>
              <a:rPr lang="ja-JP" altLang="ja-JP" dirty="0" smtClean="0"/>
              <a:t>伝導</a:t>
            </a:r>
            <a:r>
              <a:rPr lang="ja-JP" altLang="ja-JP" dirty="0"/>
              <a:t>電子から見た結晶中の</a:t>
            </a:r>
            <a:r>
              <a:rPr lang="ja-JP" altLang="ja-JP" dirty="0" smtClean="0"/>
              <a:t>散乱</a:t>
            </a:r>
            <a:r>
              <a:rPr lang="ja-JP" altLang="en-US" dirty="0" smtClean="0"/>
              <a:t>の</a:t>
            </a:r>
            <a:r>
              <a:rPr lang="ja-JP" altLang="en-US" dirty="0"/>
              <a:t>大</a:t>
            </a:r>
            <a:r>
              <a:rPr lang="ja-JP" altLang="en-US" dirty="0" smtClean="0"/>
              <a:t>きさ</a:t>
            </a:r>
            <a:r>
              <a:rPr lang="ja-JP" altLang="ja-JP" dirty="0" smtClean="0"/>
              <a:t>が</a:t>
            </a:r>
            <a:r>
              <a:rPr lang="ja-JP" altLang="ja-JP" dirty="0"/>
              <a:t>分かる</a:t>
            </a:r>
            <a:r>
              <a:rPr lang="ja-JP" altLang="ja-JP" dirty="0" smtClean="0"/>
              <a:t>。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結晶の</a:t>
            </a:r>
            <a:r>
              <a:rPr lang="ja-JP" altLang="ja-JP" dirty="0" smtClean="0"/>
              <a:t>格子振動</a:t>
            </a:r>
            <a:r>
              <a:rPr lang="ja-JP" altLang="en-US" dirty="0" smtClean="0"/>
              <a:t>により</a:t>
            </a:r>
            <a:r>
              <a:rPr lang="ja-JP" altLang="ja-JP" dirty="0" smtClean="0"/>
              <a:t>散乱</a:t>
            </a:r>
            <a:r>
              <a:rPr lang="ja-JP" altLang="en-US" dirty="0" smtClean="0"/>
              <a:t>される（高温ほど大きい）</a:t>
            </a:r>
            <a:r>
              <a:rPr lang="ja-JP" altLang="ja-JP" dirty="0" smtClean="0"/>
              <a:t>。</a:t>
            </a:r>
            <a:endParaRPr lang="en-US" altLang="ja-JP" dirty="0" smtClean="0"/>
          </a:p>
          <a:p>
            <a:r>
              <a:rPr lang="ja-JP" altLang="ja-JP" dirty="0" smtClean="0"/>
              <a:t>磁性体</a:t>
            </a:r>
            <a:r>
              <a:rPr lang="ja-JP" altLang="en-US" dirty="0" smtClean="0"/>
              <a:t>により</a:t>
            </a:r>
            <a:r>
              <a:rPr lang="ja-JP" altLang="ja-JP" dirty="0" smtClean="0"/>
              <a:t>散乱</a:t>
            </a:r>
            <a:r>
              <a:rPr lang="ja-JP" altLang="en-US" dirty="0" smtClean="0"/>
              <a:t>される（非磁性体の場合は無視する）</a:t>
            </a:r>
            <a:r>
              <a:rPr lang="ja-JP" altLang="ja-JP" dirty="0" smtClean="0"/>
              <a:t>。</a:t>
            </a:r>
            <a:endParaRPr lang="en-US" altLang="ja-JP" dirty="0" smtClean="0"/>
          </a:p>
          <a:p>
            <a:r>
              <a:rPr kumimoji="1" lang="ja-JP" altLang="en-US" dirty="0" smtClean="0"/>
              <a:t>伝導電子同士のクーロン反発力で散乱される（通常小さい）。</a:t>
            </a:r>
            <a:endParaRPr kumimoji="1" lang="en-US" altLang="ja-JP" dirty="0" smtClean="0"/>
          </a:p>
          <a:p>
            <a:r>
              <a:rPr lang="ja-JP" altLang="en-US" dirty="0"/>
              <a:t>結晶</a:t>
            </a:r>
            <a:r>
              <a:rPr lang="ja-JP" altLang="en-US" dirty="0" smtClean="0"/>
              <a:t>の欠陥、ひずみなどに散乱される。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38200" y="5213877"/>
            <a:ext cx="962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抵抗測定を行えば、磁性体、格子振動の大きさ、伝導電子間の相互作用の大きさ、結晶のきれいさなどの情報が得られる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63191" y="6317671"/>
            <a:ext cx="9725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>
                <a:solidFill>
                  <a:srgbClr val="FF0000"/>
                </a:solidFill>
              </a:rPr>
              <a:t>物性測定の中では、物質の状態の変化に敏感に反応する物理量である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962" y="355598"/>
            <a:ext cx="2372046" cy="935039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7660257" y="407618"/>
            <a:ext cx="29546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古典的な式</a:t>
            </a:r>
            <a:endParaRPr kumimoji="1" lang="en-US" altLang="ja-JP" sz="2400" dirty="0" smtClean="0"/>
          </a:p>
          <a:p>
            <a:r>
              <a:rPr lang="ja-JP" altLang="en-US" sz="2400" dirty="0" smtClean="0"/>
              <a:t>（ドルーデモデル）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5973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測定方法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直流法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r>
              <a:rPr lang="ja-JP" altLang="en-US" dirty="0" smtClean="0"/>
              <a:t>交流法（</a:t>
            </a:r>
            <a:r>
              <a:rPr lang="en-US" altLang="ja-JP" dirty="0" smtClean="0"/>
              <a:t>Lock-in amp</a:t>
            </a:r>
            <a:r>
              <a:rPr lang="ja-JP" altLang="en-US" dirty="0" smtClean="0"/>
              <a:t>を使う）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r>
              <a:rPr kumimoji="1" lang="ja-JP" altLang="en-US" dirty="0" smtClean="0"/>
              <a:t>ブリッジ回路 </a:t>
            </a:r>
            <a:r>
              <a:rPr lang="en-US" altLang="ja-JP" dirty="0"/>
              <a:t> </a:t>
            </a:r>
            <a:r>
              <a:rPr lang="en-US" altLang="ja-JP" dirty="0" smtClean="0"/>
              <a:t>(LR-700, AVS-47)</a:t>
            </a:r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127" y="4680469"/>
            <a:ext cx="2695834" cy="2072005"/>
          </a:xfrm>
          <a:prstGeom prst="rect">
            <a:avLst/>
          </a:prstGeom>
        </p:spPr>
      </p:pic>
      <p:sp>
        <p:nvSpPr>
          <p:cNvPr id="6" name="AutoShape 2" descr="R_x=\frac{R_3}{R_1}R_{2}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9437456" y="6125104"/>
            <a:ext cx="2659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R</a:t>
            </a:r>
            <a:r>
              <a:rPr kumimoji="1" lang="en-US" altLang="ja-JP" sz="2800" baseline="-25000" dirty="0" smtClean="0"/>
              <a:t>x</a:t>
            </a:r>
            <a:r>
              <a:rPr kumimoji="1" lang="en-US" altLang="ja-JP" sz="2800" dirty="0" smtClean="0"/>
              <a:t>=R</a:t>
            </a:r>
            <a:r>
              <a:rPr kumimoji="1" lang="en-US" altLang="ja-JP" sz="2800" baseline="-25000" dirty="0" smtClean="0"/>
              <a:t>2</a:t>
            </a:r>
            <a:r>
              <a:rPr kumimoji="1" lang="en-US" altLang="ja-JP" sz="2800" dirty="0" smtClean="0"/>
              <a:t> × R</a:t>
            </a:r>
            <a:r>
              <a:rPr kumimoji="1" lang="en-US" altLang="ja-JP" sz="2800" baseline="-25000" dirty="0" smtClean="0"/>
              <a:t>3</a:t>
            </a:r>
            <a:r>
              <a:rPr kumimoji="1" lang="en-US" altLang="ja-JP" sz="2800" dirty="0" smtClean="0"/>
              <a:t>/R</a:t>
            </a:r>
            <a:r>
              <a:rPr kumimoji="1" lang="en-US" altLang="ja-JP" sz="2800" baseline="-25000" dirty="0" smtClean="0"/>
              <a:t>1</a:t>
            </a:r>
            <a:endParaRPr kumimoji="1" lang="ja-JP" altLang="en-US" sz="2800" baseline="-250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649128" y="2357936"/>
            <a:ext cx="35557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絶対値測定である</a:t>
            </a:r>
            <a:endParaRPr kumimoji="1" lang="en-US" altLang="ja-JP" dirty="0" smtClean="0"/>
          </a:p>
          <a:p>
            <a:r>
              <a:rPr lang="en-US" altLang="ja-JP" dirty="0" smtClean="0"/>
              <a:t>S/N</a:t>
            </a:r>
            <a:r>
              <a:rPr lang="en-US" altLang="ja-JP" dirty="0"/>
              <a:t> </a:t>
            </a:r>
            <a:r>
              <a:rPr lang="en-US" altLang="ja-JP" dirty="0" smtClean="0"/>
              <a:t>(signal </a:t>
            </a:r>
            <a:r>
              <a:rPr lang="en-US" altLang="ja-JP" dirty="0"/>
              <a:t>to noise)</a:t>
            </a:r>
            <a:r>
              <a:rPr lang="ja-JP" altLang="en-US" dirty="0" smtClean="0"/>
              <a:t>はい</a:t>
            </a:r>
            <a:r>
              <a:rPr lang="ja-JP" altLang="en-US" dirty="0" err="1" smtClean="0"/>
              <a:t>まいち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549375" y="3909854"/>
            <a:ext cx="41152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S/N (signal to noise)</a:t>
            </a:r>
            <a:r>
              <a:rPr kumimoji="1" lang="ja-JP" altLang="en-US" dirty="0" smtClean="0"/>
              <a:t>が</a:t>
            </a:r>
            <a:r>
              <a:rPr kumimoji="1" lang="en-US" altLang="ja-JP" dirty="0" smtClean="0"/>
              <a:t>DC</a:t>
            </a:r>
            <a:r>
              <a:rPr kumimoji="1" lang="ja-JP" altLang="en-US" dirty="0" smtClean="0"/>
              <a:t>よりもいい</a:t>
            </a:r>
            <a:endParaRPr kumimoji="1" lang="en-US" altLang="ja-JP" dirty="0" smtClean="0"/>
          </a:p>
          <a:p>
            <a:r>
              <a:rPr lang="ja-JP" altLang="en-US" dirty="0"/>
              <a:t>絶対値</a:t>
            </a:r>
            <a:r>
              <a:rPr lang="ja-JP" altLang="en-US" dirty="0" smtClean="0"/>
              <a:t>を補正する必要がある</a:t>
            </a:r>
            <a:endParaRPr lang="en-US" altLang="ja-JP" dirty="0" smtClean="0"/>
          </a:p>
          <a:p>
            <a:r>
              <a:rPr kumimoji="1" lang="ja-JP" altLang="en-US" dirty="0"/>
              <a:t>測定</a:t>
            </a:r>
            <a:r>
              <a:rPr kumimoji="1" lang="ja-JP" altLang="en-US" dirty="0" smtClean="0"/>
              <a:t>の</a:t>
            </a:r>
            <a:r>
              <a:rPr kumimoji="1" lang="ja-JP" altLang="en-US" dirty="0"/>
              <a:t>レスポンス</a:t>
            </a:r>
            <a:r>
              <a:rPr kumimoji="1" lang="ja-JP" altLang="en-US" dirty="0" smtClean="0"/>
              <a:t>が</a:t>
            </a:r>
            <a:r>
              <a:rPr kumimoji="1" lang="ja-JP" altLang="en-US" dirty="0"/>
              <a:t>速</a:t>
            </a:r>
            <a:r>
              <a:rPr kumimoji="1" lang="ja-JP" altLang="en-US" dirty="0" smtClean="0"/>
              <a:t>い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549375" y="5523492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低電流で抵抗測定ができる</a:t>
            </a:r>
            <a:endParaRPr kumimoji="1" lang="ja-JP" altLang="en-US" dirty="0"/>
          </a:p>
        </p:txBody>
      </p:sp>
      <p:sp>
        <p:nvSpPr>
          <p:cNvPr id="14" name="正方形/長方形 13"/>
          <p:cNvSpPr/>
          <p:nvPr/>
        </p:nvSpPr>
        <p:spPr>
          <a:xfrm>
            <a:off x="7702358" y="1974728"/>
            <a:ext cx="2362200" cy="4995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試料</a:t>
            </a:r>
            <a:endParaRPr kumimoji="1" lang="ja-JP" altLang="en-US" dirty="0"/>
          </a:p>
        </p:txBody>
      </p:sp>
      <p:cxnSp>
        <p:nvCxnSpPr>
          <p:cNvPr id="15" name="カギ線コネクタ 14"/>
          <p:cNvCxnSpPr>
            <a:endCxn id="14" idx="1"/>
          </p:cNvCxnSpPr>
          <p:nvPr/>
        </p:nvCxnSpPr>
        <p:spPr>
          <a:xfrm rot="16200000" flipH="1">
            <a:off x="6771024" y="1293161"/>
            <a:ext cx="1013884" cy="848783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カギ線コネクタ 15"/>
          <p:cNvCxnSpPr>
            <a:endCxn id="14" idx="3"/>
          </p:cNvCxnSpPr>
          <p:nvPr/>
        </p:nvCxnSpPr>
        <p:spPr>
          <a:xfrm rot="5400000">
            <a:off x="9982009" y="1293161"/>
            <a:ext cx="1013884" cy="848785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 flipV="1">
            <a:off x="6853574" y="1210609"/>
            <a:ext cx="181398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>
            <a:off x="8939103" y="1210609"/>
            <a:ext cx="1957312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8667559" y="797862"/>
            <a:ext cx="16933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>
            <a:off x="8930638" y="1047626"/>
            <a:ext cx="7244" cy="3259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/>
          <p:nvPr/>
        </p:nvCxnSpPr>
        <p:spPr>
          <a:xfrm>
            <a:off x="7816048" y="2889128"/>
            <a:ext cx="21892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8710318" y="2909260"/>
            <a:ext cx="320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kumimoji="1" lang="ja-JP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8642847" y="462853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endParaRPr kumimoji="1" lang="ja-JP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6348468" y="3473150"/>
            <a:ext cx="5748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試料に電流を流してその時の起電力を測定する</a:t>
            </a:r>
            <a:r>
              <a:rPr lang="en-US" altLang="ja-JP" dirty="0"/>
              <a:t>(V=RI)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3671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2</a:t>
            </a:r>
            <a:r>
              <a:rPr kumimoji="1" lang="ja-JP" altLang="en-US" dirty="0" smtClean="0"/>
              <a:t>端子法と</a:t>
            </a:r>
            <a:r>
              <a:rPr kumimoji="1" lang="en-US" altLang="ja-JP" dirty="0" smtClean="0"/>
              <a:t>4</a:t>
            </a:r>
            <a:r>
              <a:rPr kumimoji="1" lang="ja-JP" altLang="en-US" dirty="0" smtClean="0"/>
              <a:t>端子法の違い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73667" y="2308936"/>
            <a:ext cx="44775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R=R</a:t>
            </a:r>
            <a:r>
              <a:rPr lang="ja-JP" altLang="en-US" sz="3200" baseline="-25000" dirty="0"/>
              <a:t>試料</a:t>
            </a:r>
            <a:r>
              <a:rPr kumimoji="1" lang="en-US" altLang="ja-JP" sz="3200" dirty="0" smtClean="0"/>
              <a:t>+R</a:t>
            </a:r>
            <a:r>
              <a:rPr kumimoji="1" lang="ja-JP" altLang="en-US" sz="3200" baseline="-25000" dirty="0" smtClean="0"/>
              <a:t>配線</a:t>
            </a:r>
            <a:r>
              <a:rPr lang="ja-JP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ja-JP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ja-JP" altLang="en-US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接触抵抗</a:t>
            </a:r>
            <a:endParaRPr kumimoji="1" lang="ja-JP" altLang="en-US" sz="3200" baseline="-25000" dirty="0"/>
          </a:p>
        </p:txBody>
      </p:sp>
      <p:sp>
        <p:nvSpPr>
          <p:cNvPr id="5" name="正方形/長方形 4"/>
          <p:cNvSpPr/>
          <p:nvPr/>
        </p:nvSpPr>
        <p:spPr>
          <a:xfrm>
            <a:off x="6330918" y="3048000"/>
            <a:ext cx="2362200" cy="49953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試料</a:t>
            </a:r>
            <a:endParaRPr kumimoji="1" lang="ja-JP" altLang="en-US" dirty="0"/>
          </a:p>
        </p:txBody>
      </p:sp>
      <p:cxnSp>
        <p:nvCxnSpPr>
          <p:cNvPr id="6" name="カギ線コネクタ 5"/>
          <p:cNvCxnSpPr>
            <a:endCxn id="5" idx="1"/>
          </p:cNvCxnSpPr>
          <p:nvPr/>
        </p:nvCxnSpPr>
        <p:spPr>
          <a:xfrm rot="16200000" flipH="1">
            <a:off x="5399584" y="2366433"/>
            <a:ext cx="1013884" cy="848783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カギ線コネクタ 6"/>
          <p:cNvCxnSpPr>
            <a:endCxn id="5" idx="3"/>
          </p:cNvCxnSpPr>
          <p:nvPr/>
        </p:nvCxnSpPr>
        <p:spPr>
          <a:xfrm rot="5400000">
            <a:off x="8610569" y="2366433"/>
            <a:ext cx="1013884" cy="848785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 flipV="1">
            <a:off x="5482134" y="2283881"/>
            <a:ext cx="181398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>
            <a:off x="7567663" y="2283881"/>
            <a:ext cx="1957312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>
            <a:off x="7296119" y="1871134"/>
            <a:ext cx="16933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7559198" y="2120898"/>
            <a:ext cx="7244" cy="325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7250578" y="1339250"/>
            <a:ext cx="46153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V=</a:t>
            </a:r>
            <a:r>
              <a:rPr lang="en-US" altLang="ja-JP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ja-JP" altLang="en-US" sz="32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試料</a:t>
            </a:r>
            <a:r>
              <a:rPr kumimoji="1" lang="ja-JP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kumimoji="1" lang="en-US" altLang="ja-JP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kumimoji="1" lang="ja-JP" altLang="en-US" sz="3200" baseline="-25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配線</a:t>
            </a:r>
            <a:r>
              <a:rPr kumimoji="1" lang="ja-JP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ja-JP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ja-JP" altLang="en-US" sz="3200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接触抵抗</a:t>
            </a:r>
            <a:endParaRPr kumimoji="1" lang="ja-JP" altLang="en-US" sz="32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691097" y="1734632"/>
            <a:ext cx="16433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3200" dirty="0"/>
              <a:t>2</a:t>
            </a:r>
            <a:r>
              <a:rPr lang="ja-JP" altLang="en-US" sz="3200" dirty="0"/>
              <a:t>端子法</a:t>
            </a:r>
            <a:endParaRPr lang="en-US" altLang="ja-JP" sz="3200" dirty="0"/>
          </a:p>
        </p:txBody>
      </p:sp>
      <p:sp>
        <p:nvSpPr>
          <p:cNvPr id="21" name="正方形/長方形 20"/>
          <p:cNvSpPr/>
          <p:nvPr/>
        </p:nvSpPr>
        <p:spPr>
          <a:xfrm>
            <a:off x="749903" y="3616094"/>
            <a:ext cx="16433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3200" dirty="0" smtClean="0"/>
              <a:t>4</a:t>
            </a:r>
            <a:r>
              <a:rPr lang="ja-JP" altLang="en-US" sz="3200" dirty="0" smtClean="0"/>
              <a:t>端子法</a:t>
            </a:r>
            <a:endParaRPr lang="ja-JP" altLang="en-US" sz="3200" dirty="0"/>
          </a:p>
        </p:txBody>
      </p:sp>
      <p:sp>
        <p:nvSpPr>
          <p:cNvPr id="22" name="正方形/長方形 21"/>
          <p:cNvSpPr/>
          <p:nvPr/>
        </p:nvSpPr>
        <p:spPr>
          <a:xfrm>
            <a:off x="6285377" y="5481176"/>
            <a:ext cx="2362200" cy="4995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23" name="カギ線コネクタ 22"/>
          <p:cNvCxnSpPr>
            <a:endCxn id="22" idx="1"/>
          </p:cNvCxnSpPr>
          <p:nvPr/>
        </p:nvCxnSpPr>
        <p:spPr>
          <a:xfrm rot="16200000" flipH="1">
            <a:off x="5354043" y="4799609"/>
            <a:ext cx="1013884" cy="848783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カギ線コネクタ 23"/>
          <p:cNvCxnSpPr>
            <a:endCxn id="22" idx="3"/>
          </p:cNvCxnSpPr>
          <p:nvPr/>
        </p:nvCxnSpPr>
        <p:spPr>
          <a:xfrm rot="5400000">
            <a:off x="8565028" y="4799609"/>
            <a:ext cx="1013884" cy="848785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 flipV="1">
            <a:off x="5436593" y="4717057"/>
            <a:ext cx="181398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>
            <a:off x="7522122" y="4717057"/>
            <a:ext cx="1957312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7250578" y="4304310"/>
            <a:ext cx="16933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>
            <a:off x="7513657" y="4554074"/>
            <a:ext cx="7244" cy="3259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249382" y="4059843"/>
            <a:ext cx="53696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ja-JP" altLang="en-US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電圧端子間（黄色い部分）</a:t>
            </a:r>
            <a:r>
              <a:rPr kumimoji="1" lang="en-US" altLang="ja-JP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V</a:t>
            </a:r>
            <a:r>
              <a:rPr kumimoji="1" lang="ja-JP" altLang="en-US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試料</a:t>
            </a:r>
            <a:r>
              <a:rPr lang="en-US" altLang="ja-JP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/I</a:t>
            </a:r>
            <a:r>
              <a:rPr lang="ja-JP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1" lang="ja-JP" altLang="en-US" sz="32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直線コネクタ 31"/>
          <p:cNvCxnSpPr/>
          <p:nvPr/>
        </p:nvCxnSpPr>
        <p:spPr>
          <a:xfrm>
            <a:off x="6832600" y="5980710"/>
            <a:ext cx="0" cy="53224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/>
          <p:cNvCxnSpPr/>
          <p:nvPr/>
        </p:nvCxnSpPr>
        <p:spPr>
          <a:xfrm>
            <a:off x="8144933" y="5954447"/>
            <a:ext cx="0" cy="53224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/>
          <p:nvPr/>
        </p:nvCxnSpPr>
        <p:spPr>
          <a:xfrm flipV="1">
            <a:off x="6838751" y="6462215"/>
            <a:ext cx="367527" cy="24479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/>
          <p:cNvCxnSpPr>
            <a:stCxn id="43" idx="6"/>
          </p:cNvCxnSpPr>
          <p:nvPr/>
        </p:nvCxnSpPr>
        <p:spPr>
          <a:xfrm>
            <a:off x="7786312" y="6462215"/>
            <a:ext cx="377639" cy="2448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正方形/長方形 36"/>
          <p:cNvSpPr/>
          <p:nvPr/>
        </p:nvSpPr>
        <p:spPr>
          <a:xfrm>
            <a:off x="6828368" y="5475949"/>
            <a:ext cx="1320800" cy="49953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正方形/長方形 37"/>
          <p:cNvSpPr/>
          <p:nvPr/>
        </p:nvSpPr>
        <p:spPr>
          <a:xfrm>
            <a:off x="7143311" y="554721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dirty="0" smtClean="0"/>
              <a:t>試料</a:t>
            </a:r>
            <a:endParaRPr lang="ja-JP" altLang="en-US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393692" y="4787429"/>
            <a:ext cx="2595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ja-JP" altLang="en-US" sz="2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電圧端子間</a:t>
            </a:r>
            <a:r>
              <a:rPr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ja-JP" sz="2800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 r </a:t>
            </a:r>
            <a:r>
              <a:rPr lang="en-US" altLang="ja-JP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/S</a:t>
            </a:r>
            <a:endParaRPr kumimoji="1" lang="ja-JP" altLang="en-US" sz="2800" dirty="0">
              <a:latin typeface="Symbol" panose="05050102010706020507" pitchFamily="18" charset="2"/>
              <a:cs typeface="Times New Roman" panose="02020603050405020304" pitchFamily="18" charset="0"/>
            </a:endParaRPr>
          </a:p>
        </p:txBody>
      </p:sp>
      <p:cxnSp>
        <p:nvCxnSpPr>
          <p:cNvPr id="41" name="直線矢印コネクタ 40"/>
          <p:cNvCxnSpPr/>
          <p:nvPr/>
        </p:nvCxnSpPr>
        <p:spPr>
          <a:xfrm>
            <a:off x="6397593" y="2943225"/>
            <a:ext cx="20472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正方形/長方形 41"/>
          <p:cNvSpPr/>
          <p:nvPr/>
        </p:nvSpPr>
        <p:spPr>
          <a:xfrm>
            <a:off x="8494591" y="2657491"/>
            <a:ext cx="261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ja-JP" altLang="en-US" dirty="0"/>
          </a:p>
        </p:txBody>
      </p:sp>
      <p:sp>
        <p:nvSpPr>
          <p:cNvPr id="43" name="楕円 42"/>
          <p:cNvSpPr/>
          <p:nvPr/>
        </p:nvSpPr>
        <p:spPr>
          <a:xfrm>
            <a:off x="7214745" y="6172726"/>
            <a:ext cx="571567" cy="5789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V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687875" y="3014606"/>
            <a:ext cx="4288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ja-JP" alt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接触抵抗</a:t>
            </a:r>
            <a:r>
              <a:rPr lang="ja-JP" altLang="en-US" sz="2400" dirty="0" smtClean="0"/>
              <a:t>と</a:t>
            </a:r>
            <a:r>
              <a:rPr lang="en-US" altLang="ja-JP" sz="2400" dirty="0" smtClean="0"/>
              <a:t>R</a:t>
            </a:r>
            <a:r>
              <a:rPr lang="ja-JP" altLang="en-US" sz="2400" baseline="-25000" dirty="0" smtClean="0"/>
              <a:t>配線</a:t>
            </a:r>
            <a:r>
              <a:rPr lang="ja-JP" altLang="en-US" sz="2400" dirty="0" smtClean="0"/>
              <a:t>がプラスされる</a:t>
            </a:r>
            <a:endParaRPr kumimoji="1" lang="ja-JP" altLang="en-US" sz="2400" dirty="0"/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148552" y="5864533"/>
            <a:ext cx="64101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solidFill>
                  <a:srgbClr val="FF0000"/>
                </a:solidFill>
              </a:rPr>
              <a:t>配線の抵抗接触抵抗を無視して、試料の抵抗率を求めることができる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50" name="正方形/長方形 49"/>
          <p:cNvSpPr/>
          <p:nvPr/>
        </p:nvSpPr>
        <p:spPr>
          <a:xfrm>
            <a:off x="7878600" y="6478802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ja-JP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試料</a:t>
            </a:r>
            <a:endParaRPr lang="ja-JP" altLang="en-US" dirty="0"/>
          </a:p>
        </p:txBody>
      </p:sp>
      <p:cxnSp>
        <p:nvCxnSpPr>
          <p:cNvPr id="51" name="直線矢印コネクタ 50"/>
          <p:cNvCxnSpPr/>
          <p:nvPr/>
        </p:nvCxnSpPr>
        <p:spPr>
          <a:xfrm>
            <a:off x="6447334" y="5356225"/>
            <a:ext cx="20472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正方形/長方形 51"/>
          <p:cNvSpPr/>
          <p:nvPr/>
        </p:nvSpPr>
        <p:spPr>
          <a:xfrm>
            <a:off x="8482185" y="5171559"/>
            <a:ext cx="261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ja-JP" altLang="en-US" dirty="0"/>
          </a:p>
        </p:txBody>
      </p:sp>
      <p:sp>
        <p:nvSpPr>
          <p:cNvPr id="53" name="正方形/長方形 52"/>
          <p:cNvSpPr/>
          <p:nvPr/>
        </p:nvSpPr>
        <p:spPr>
          <a:xfrm>
            <a:off x="9171549" y="3347089"/>
            <a:ext cx="26943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/>
              <a:t>R</a:t>
            </a:r>
            <a:r>
              <a:rPr lang="ja-JP" altLang="en-US" baseline="-25000" dirty="0" smtClean="0"/>
              <a:t>試料</a:t>
            </a:r>
            <a:r>
              <a:rPr lang="ja-JP" altLang="en-US" dirty="0" smtClean="0"/>
              <a:t>～</a:t>
            </a:r>
            <a:r>
              <a:rPr lang="en-US" altLang="ja-JP" dirty="0" smtClean="0"/>
              <a:t>1m</a:t>
            </a:r>
            <a:r>
              <a:rPr lang="en-US" altLang="ja-JP" dirty="0" smtClean="0">
                <a:latin typeface="Symbol" panose="05050102010706020507" pitchFamily="18" charset="2"/>
              </a:rPr>
              <a:t>W</a:t>
            </a:r>
            <a:r>
              <a:rPr lang="ja-JP" altLang="en-US" dirty="0" smtClean="0"/>
              <a:t>（金属）</a:t>
            </a:r>
            <a:endParaRPr lang="en-US" altLang="ja-JP" dirty="0" smtClean="0"/>
          </a:p>
          <a:p>
            <a:r>
              <a:rPr lang="en-US" altLang="ja-JP" dirty="0" smtClean="0"/>
              <a:t>R</a:t>
            </a:r>
            <a:r>
              <a:rPr lang="ja-JP" altLang="en-US" baseline="-25000" dirty="0" smtClean="0"/>
              <a:t>試料</a:t>
            </a:r>
            <a:r>
              <a:rPr lang="ja-JP" altLang="en-US" dirty="0" smtClean="0"/>
              <a:t>～</a:t>
            </a:r>
            <a:r>
              <a:rPr lang="en-US" altLang="ja-JP" dirty="0" smtClean="0"/>
              <a:t>100</a:t>
            </a:r>
            <a:r>
              <a:rPr lang="en-US" altLang="ja-JP" dirty="0" smtClean="0">
                <a:latin typeface="Symbol" panose="05050102010706020507" pitchFamily="18" charset="2"/>
              </a:rPr>
              <a:t>W</a:t>
            </a:r>
            <a:r>
              <a:rPr lang="ja-JP" altLang="en-US" dirty="0" smtClean="0"/>
              <a:t>（半導体）</a:t>
            </a:r>
            <a:endParaRPr lang="en-US" altLang="ja-JP" baseline="-25000" dirty="0" smtClean="0"/>
          </a:p>
          <a:p>
            <a:r>
              <a:rPr lang="en-US" altLang="ja-JP" dirty="0" smtClean="0"/>
              <a:t>R</a:t>
            </a:r>
            <a:r>
              <a:rPr lang="ja-JP" altLang="en-US" baseline="-25000" dirty="0" smtClean="0"/>
              <a:t>配線</a:t>
            </a:r>
            <a:r>
              <a:rPr lang="ja-JP" altLang="en-US" dirty="0" smtClean="0"/>
              <a:t>～</a:t>
            </a:r>
            <a:r>
              <a:rPr lang="en-US" altLang="ja-JP" dirty="0" smtClean="0"/>
              <a:t>10</a:t>
            </a:r>
            <a:r>
              <a:rPr lang="en-US" altLang="ja-JP" dirty="0" smtClean="0">
                <a:latin typeface="Symbol" panose="05050102010706020507" pitchFamily="18" charset="2"/>
              </a:rPr>
              <a:t>W</a:t>
            </a:r>
          </a:p>
          <a:p>
            <a:r>
              <a:rPr lang="en-US" altLang="ja-JP" dirty="0" smtClean="0">
                <a:latin typeface="+mj-lt"/>
              </a:rPr>
              <a:t>R</a:t>
            </a:r>
            <a:r>
              <a:rPr lang="ja-JP" altLang="en-US" baseline="-25000" dirty="0" smtClean="0">
                <a:latin typeface="Symbol" panose="05050102010706020507" pitchFamily="18" charset="2"/>
              </a:rPr>
              <a:t>接触抵抗</a:t>
            </a:r>
            <a:r>
              <a:rPr lang="ja-JP" altLang="en-US" dirty="0" smtClean="0">
                <a:latin typeface="Symbol" panose="05050102010706020507" pitchFamily="18" charset="2"/>
              </a:rPr>
              <a:t>～</a:t>
            </a:r>
            <a:r>
              <a:rPr lang="en-US" altLang="ja-JP" dirty="0" smtClean="0">
                <a:latin typeface="Symbol" panose="05050102010706020507" pitchFamily="18" charset="2"/>
              </a:rPr>
              <a:t>1W</a:t>
            </a:r>
            <a:endParaRPr lang="ja-JP" altLang="en-US" dirty="0">
              <a:latin typeface="Symbol" panose="05050102010706020507" pitchFamily="18" charset="2"/>
            </a:endParaRPr>
          </a:p>
        </p:txBody>
      </p:sp>
      <p:sp>
        <p:nvSpPr>
          <p:cNvPr id="54" name="下矢印 53"/>
          <p:cNvSpPr/>
          <p:nvPr/>
        </p:nvSpPr>
        <p:spPr>
          <a:xfrm>
            <a:off x="10307782" y="4554074"/>
            <a:ext cx="390698" cy="3259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9665760" y="4936594"/>
            <a:ext cx="2483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2</a:t>
            </a:r>
            <a:r>
              <a:rPr kumimoji="1" lang="ja-JP" altLang="en-US" dirty="0" smtClean="0"/>
              <a:t>端子法だと金属は測定できない</a:t>
            </a:r>
            <a:endParaRPr kumimoji="1" lang="ja-JP" altLang="en-US" dirty="0"/>
          </a:p>
        </p:txBody>
      </p:sp>
      <p:sp>
        <p:nvSpPr>
          <p:cNvPr id="57" name="正方形/長方形 56"/>
          <p:cNvSpPr/>
          <p:nvPr/>
        </p:nvSpPr>
        <p:spPr>
          <a:xfrm>
            <a:off x="3265747" y="4761557"/>
            <a:ext cx="219322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>
                <a:latin typeface="Symbol" panose="05050102010706020507" pitchFamily="18" charset="2"/>
                <a:cs typeface="Times New Roman" panose="02020603050405020304" pitchFamily="18" charset="0"/>
              </a:rPr>
              <a:t>r</a:t>
            </a:r>
            <a:r>
              <a:rPr lang="ja-JP" altLang="en-US" sz="2400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：抵抗率</a:t>
            </a:r>
            <a:r>
              <a:rPr lang="en-US" altLang="ja-JP" sz="2400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 </a:t>
            </a:r>
          </a:p>
          <a:p>
            <a:r>
              <a:rPr lang="en-US" altLang="ja-JP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ja-JP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ja-JP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：端子間距離</a:t>
            </a: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ja-JP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：断面積</a:t>
            </a:r>
            <a:endParaRPr lang="ja-JP" altLang="en-US" sz="2400" dirty="0">
              <a:latin typeface="Symbol" panose="05050102010706020507" pitchFamily="18" charset="2"/>
              <a:cs typeface="Times New Roman" panose="02020603050405020304" pitchFamily="18" charset="0"/>
            </a:endParaRPr>
          </a:p>
        </p:txBody>
      </p:sp>
      <p:sp>
        <p:nvSpPr>
          <p:cNvPr id="3" name="楕円 2"/>
          <p:cNvSpPr/>
          <p:nvPr/>
        </p:nvSpPr>
        <p:spPr>
          <a:xfrm>
            <a:off x="6285377" y="3200400"/>
            <a:ext cx="112216" cy="24806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楕円 43"/>
          <p:cNvSpPr/>
          <p:nvPr/>
        </p:nvSpPr>
        <p:spPr>
          <a:xfrm>
            <a:off x="8648212" y="3185875"/>
            <a:ext cx="112216" cy="24806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矢印コネクタ 12"/>
          <p:cNvCxnSpPr/>
          <p:nvPr/>
        </p:nvCxnSpPr>
        <p:spPr>
          <a:xfrm flipH="1">
            <a:off x="7975131" y="1980177"/>
            <a:ext cx="312658" cy="12860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/>
          <p:cNvCxnSpPr/>
          <p:nvPr/>
        </p:nvCxnSpPr>
        <p:spPr>
          <a:xfrm flipH="1">
            <a:off x="9210655" y="1912689"/>
            <a:ext cx="218627" cy="3080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/>
          <p:cNvCxnSpPr>
            <a:endCxn id="44" idx="7"/>
          </p:cNvCxnSpPr>
          <p:nvPr/>
        </p:nvCxnSpPr>
        <p:spPr>
          <a:xfrm flipH="1">
            <a:off x="8743994" y="1942650"/>
            <a:ext cx="2063800" cy="12795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/>
          <p:cNvCxnSpPr>
            <a:endCxn id="3" idx="0"/>
          </p:cNvCxnSpPr>
          <p:nvPr/>
        </p:nvCxnSpPr>
        <p:spPr>
          <a:xfrm flipH="1">
            <a:off x="6341485" y="1942649"/>
            <a:ext cx="4466309" cy="12577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371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電流を反転さて</a:t>
            </a:r>
            <a:r>
              <a:rPr lang="ja-JP" altLang="en-US" dirty="0" smtClean="0"/>
              <a:t>熱</a:t>
            </a:r>
            <a:r>
              <a:rPr lang="ja-JP" altLang="en-US" dirty="0"/>
              <a:t>起電力</a:t>
            </a:r>
            <a:r>
              <a:rPr lang="ja-JP" altLang="en-US" dirty="0" smtClean="0"/>
              <a:t>を</a:t>
            </a:r>
            <a:r>
              <a:rPr kumimoji="1" lang="ja-JP" altLang="en-US" dirty="0" smtClean="0"/>
              <a:t>差し引こう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熱起電力が発生するのでその分を差し引く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607002" y="4509055"/>
            <a:ext cx="25955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V</a:t>
            </a:r>
            <a:r>
              <a:rPr kumimoji="1" lang="ja-JP" altLang="en-US" sz="2400" baseline="-25000" dirty="0" smtClean="0"/>
              <a:t>試料</a:t>
            </a:r>
            <a:r>
              <a:rPr lang="en-US" altLang="ja-JP" sz="2400" dirty="0" smtClean="0"/>
              <a:t>~1mV</a:t>
            </a:r>
            <a:r>
              <a:rPr lang="ja-JP" altLang="en-US" sz="2400" dirty="0" smtClean="0"/>
              <a:t>～</a:t>
            </a:r>
            <a:r>
              <a:rPr lang="en-US" altLang="ja-JP" sz="2400" dirty="0" smtClean="0"/>
              <a:t>1</a:t>
            </a:r>
            <a:r>
              <a:rPr lang="en-US" altLang="ja-JP" sz="2400" dirty="0" smtClean="0">
                <a:latin typeface="Symbol" panose="05050102010706020507" pitchFamily="18" charset="2"/>
              </a:rPr>
              <a:t>m</a:t>
            </a:r>
            <a:r>
              <a:rPr lang="en-US" altLang="ja-JP" sz="2400" dirty="0" smtClean="0"/>
              <a:t>V </a:t>
            </a:r>
          </a:p>
          <a:p>
            <a:r>
              <a:rPr kumimoji="1" lang="en-US" altLang="ja-JP" sz="2400" dirty="0" smtClean="0"/>
              <a:t>V</a:t>
            </a:r>
            <a:r>
              <a:rPr kumimoji="1" lang="ja-JP" altLang="en-US" sz="2400" baseline="-25000" dirty="0" smtClean="0"/>
              <a:t>熱起電力</a:t>
            </a:r>
            <a:r>
              <a:rPr kumimoji="1" lang="en-US" altLang="ja-JP" sz="2400" dirty="0" smtClean="0"/>
              <a:t>~1</a:t>
            </a:r>
            <a:r>
              <a:rPr kumimoji="1" lang="en-US" altLang="ja-JP" sz="2400" dirty="0" smtClean="0">
                <a:latin typeface="Symbol" panose="05050102010706020507" pitchFamily="18" charset="2"/>
              </a:rPr>
              <a:t>m</a:t>
            </a:r>
            <a:r>
              <a:rPr kumimoji="1" lang="en-US" altLang="ja-JP" sz="2400" dirty="0" smtClean="0"/>
              <a:t>V</a:t>
            </a:r>
            <a:endParaRPr kumimoji="1" lang="ja-JP" altLang="en-US" sz="2400" dirty="0"/>
          </a:p>
        </p:txBody>
      </p:sp>
      <p:sp>
        <p:nvSpPr>
          <p:cNvPr id="6" name="正方形/長方形 5"/>
          <p:cNvSpPr/>
          <p:nvPr/>
        </p:nvSpPr>
        <p:spPr>
          <a:xfrm>
            <a:off x="1686984" y="4126960"/>
            <a:ext cx="2362200" cy="4995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試料</a:t>
            </a:r>
            <a:endParaRPr kumimoji="1" lang="ja-JP" altLang="en-US" dirty="0"/>
          </a:p>
        </p:txBody>
      </p:sp>
      <p:cxnSp>
        <p:nvCxnSpPr>
          <p:cNvPr id="7" name="カギ線コネクタ 6"/>
          <p:cNvCxnSpPr>
            <a:endCxn id="6" idx="1"/>
          </p:cNvCxnSpPr>
          <p:nvPr/>
        </p:nvCxnSpPr>
        <p:spPr>
          <a:xfrm rot="16200000" flipH="1">
            <a:off x="755650" y="3445393"/>
            <a:ext cx="1013884" cy="848783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カギ線コネクタ 7"/>
          <p:cNvCxnSpPr>
            <a:endCxn id="6" idx="3"/>
          </p:cNvCxnSpPr>
          <p:nvPr/>
        </p:nvCxnSpPr>
        <p:spPr>
          <a:xfrm rot="5400000">
            <a:off x="3966635" y="3445393"/>
            <a:ext cx="1013884" cy="848785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 flipV="1">
            <a:off x="838200" y="3362841"/>
            <a:ext cx="181398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>
            <a:off x="2923729" y="3362841"/>
            <a:ext cx="1957312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2652185" y="2950094"/>
            <a:ext cx="16933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2915264" y="3199858"/>
            <a:ext cx="7244" cy="3259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>
            <a:off x="1800674" y="4846626"/>
            <a:ext cx="21892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2694944" y="4731293"/>
            <a:ext cx="320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kumimoji="1" lang="ja-JP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022079" y="2508194"/>
            <a:ext cx="3334567" cy="91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kumimoji="1" lang="en-US" altLang="ja-JP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ja-JP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=V</a:t>
            </a:r>
            <a:r>
              <a:rPr lang="ja-JP" alt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試料</a:t>
            </a:r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+V</a:t>
            </a:r>
            <a:r>
              <a:rPr lang="ja-JP" alt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熱起電力</a:t>
            </a:r>
          </a:p>
          <a:p>
            <a:endParaRPr kumimoji="1" lang="ja-JP" altLang="en-US" sz="32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6872209" y="4161413"/>
            <a:ext cx="2362200" cy="4995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試料</a:t>
            </a:r>
            <a:endParaRPr kumimoji="1" lang="ja-JP" altLang="en-US" dirty="0"/>
          </a:p>
        </p:txBody>
      </p:sp>
      <p:cxnSp>
        <p:nvCxnSpPr>
          <p:cNvPr id="17" name="カギ線コネクタ 16"/>
          <p:cNvCxnSpPr>
            <a:endCxn id="16" idx="1"/>
          </p:cNvCxnSpPr>
          <p:nvPr/>
        </p:nvCxnSpPr>
        <p:spPr>
          <a:xfrm rot="16200000" flipH="1">
            <a:off x="5940875" y="3479846"/>
            <a:ext cx="1013884" cy="848783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カギ線コネクタ 17"/>
          <p:cNvCxnSpPr>
            <a:endCxn id="16" idx="3"/>
          </p:cNvCxnSpPr>
          <p:nvPr/>
        </p:nvCxnSpPr>
        <p:spPr>
          <a:xfrm rot="5400000">
            <a:off x="9151860" y="3479846"/>
            <a:ext cx="1013884" cy="848785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 flipV="1">
            <a:off x="6023425" y="3397294"/>
            <a:ext cx="181398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>
            <a:off x="8108954" y="3397294"/>
            <a:ext cx="1957312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>
            <a:off x="8095104" y="2984547"/>
            <a:ext cx="16933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7839929" y="3254484"/>
            <a:ext cx="7244" cy="3259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/>
          <p:cNvCxnSpPr/>
          <p:nvPr/>
        </p:nvCxnSpPr>
        <p:spPr>
          <a:xfrm flipH="1">
            <a:off x="6996665" y="4942797"/>
            <a:ext cx="2087929" cy="201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7892848" y="4927544"/>
            <a:ext cx="320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kumimoji="1" lang="ja-JP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393100" y="2438688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kumimoji="1" lang="ja-JP" altLang="en-US" sz="32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ー</a:t>
            </a:r>
            <a:r>
              <a:rPr kumimoji="1" lang="en-US" altLang="ja-JP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kumimoji="1" lang="ja-JP" alt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ー</a:t>
            </a:r>
            <a:r>
              <a:rPr kumimoji="1" lang="en-US" altLang="ja-JP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kumimoji="1" lang="ja-JP" altLang="en-US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試料</a:t>
            </a:r>
            <a:r>
              <a:rPr kumimoji="1" lang="en-US" altLang="ja-JP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+V</a:t>
            </a:r>
            <a:r>
              <a:rPr kumimoji="1" lang="ja-JP" altLang="en-US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熱起電力</a:t>
            </a:r>
            <a:endParaRPr kumimoji="1" lang="ja-JP" altLang="en-US" sz="32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1011013" y="5986596"/>
            <a:ext cx="22188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ja-JP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ja-JP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ー</a:t>
            </a:r>
            <a:r>
              <a:rPr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ja-JP" alt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ー</a:t>
            </a:r>
            <a:r>
              <a:rPr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=2V</a:t>
            </a:r>
            <a:r>
              <a:rPr lang="ja-JP" alt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試料</a:t>
            </a:r>
            <a:endParaRPr lang="ja-JP" alt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500042" y="6045200"/>
            <a:ext cx="14173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R</a:t>
            </a:r>
            <a:r>
              <a:rPr kumimoji="1" lang="ja-JP" altLang="en-US" sz="3200" baseline="-25000" dirty="0" smtClean="0"/>
              <a:t>試料</a:t>
            </a:r>
            <a:r>
              <a:rPr kumimoji="1" lang="ja-JP" altLang="en-US" sz="3200" dirty="0" smtClean="0"/>
              <a:t>＝</a:t>
            </a:r>
            <a:endParaRPr kumimoji="1" lang="ja-JP" altLang="en-US" sz="3200" dirty="0"/>
          </a:p>
        </p:txBody>
      </p:sp>
      <p:sp>
        <p:nvSpPr>
          <p:cNvPr id="29" name="正方形/長方形 28"/>
          <p:cNvSpPr/>
          <p:nvPr/>
        </p:nvSpPr>
        <p:spPr>
          <a:xfrm>
            <a:off x="5863781" y="5714588"/>
            <a:ext cx="1616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ja-JP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ja-JP" alt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ー</a:t>
            </a:r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ja-JP" altLang="en-US" sz="3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ー</a:t>
            </a:r>
            <a:endParaRPr lang="ja-JP" altLang="en-US" sz="3200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362094" y="6255988"/>
            <a:ext cx="526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2I</a:t>
            </a:r>
            <a:endParaRPr kumimoji="1" lang="ja-JP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直線コネクタ 34"/>
          <p:cNvCxnSpPr/>
          <p:nvPr/>
        </p:nvCxnSpPr>
        <p:spPr>
          <a:xfrm flipH="1">
            <a:off x="5850468" y="6299363"/>
            <a:ext cx="173566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正方形/長方形 37"/>
          <p:cNvSpPr/>
          <p:nvPr/>
        </p:nvSpPr>
        <p:spPr>
          <a:xfrm>
            <a:off x="2317530" y="5434282"/>
            <a:ext cx="64604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ja-JP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熱</a:t>
            </a:r>
            <a:r>
              <a:rPr lang="ja-JP" alt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起電力</a:t>
            </a:r>
            <a:r>
              <a:rPr lang="ja-JP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は電流反転させても符号は変化しない</a:t>
            </a:r>
            <a:endParaRPr lang="ja-JP" alt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7975916" y="6112764"/>
            <a:ext cx="38779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ja-JP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熱</a:t>
            </a:r>
            <a:r>
              <a:rPr lang="ja-JP" alt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起電力</a:t>
            </a:r>
            <a:r>
              <a:rPr lang="ja-JP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を差し引くことができた</a:t>
            </a:r>
            <a:endParaRPr lang="ja-JP" altLang="en-US" sz="20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468177" y="5407521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熱</a:t>
            </a:r>
            <a:r>
              <a:rPr lang="ja-JP" altLang="en-US" dirty="0">
                <a:solidFill>
                  <a:srgbClr val="FF0000"/>
                </a:solidFill>
              </a:rPr>
              <a:t>起電力</a:t>
            </a:r>
            <a:r>
              <a:rPr lang="ja-JP" altLang="en-US" dirty="0" smtClean="0">
                <a:solidFill>
                  <a:srgbClr val="FF0000"/>
                </a:solidFill>
              </a:rPr>
              <a:t>は無視できない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96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端子を付けよう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89842"/>
          </a:xfrm>
        </p:spPr>
        <p:txBody>
          <a:bodyPr/>
          <a:lstStyle/>
          <a:p>
            <a:r>
              <a:rPr kumimoji="1" lang="ja-JP" altLang="en-US" dirty="0" smtClean="0"/>
              <a:t>導電性ペースト（銀ペースト、カーボンペーストなど）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ja-JP" alt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接触抵抗</a:t>
            </a:r>
            <a:r>
              <a:rPr lang="ja-JP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～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W</a:t>
            </a:r>
            <a:r>
              <a:rPr lang="ja-JP" altLang="en-US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（練度でだいぶ変化する）</a:t>
            </a:r>
            <a:endParaRPr lang="ja-JP" altLang="en-US" dirty="0" smtClean="0">
              <a:latin typeface="Symbol" panose="05050102010706020507" pitchFamily="18" charset="2"/>
            </a:endParaRPr>
          </a:p>
          <a:p>
            <a:pPr marL="0" indent="0">
              <a:buNone/>
            </a:pPr>
            <a:endParaRPr lang="en-US" altLang="ja-JP" dirty="0" smtClean="0"/>
          </a:p>
          <a:p>
            <a:r>
              <a:rPr lang="ja-JP" altLang="en-US" dirty="0" smtClean="0"/>
              <a:t>スポット溶接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ja-JP" alt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接触抵抗</a:t>
            </a:r>
            <a:r>
              <a:rPr lang="ja-JP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～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1m</a:t>
            </a:r>
            <a:r>
              <a:rPr lang="en-US" altLang="ja-JP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W</a:t>
            </a:r>
            <a:endParaRPr lang="ja-JP" altLang="en-US" dirty="0" smtClean="0">
              <a:latin typeface="Symbol" panose="05050102010706020507" pitchFamily="18" charset="2"/>
            </a:endParaRPr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</p:txBody>
      </p:sp>
      <p:sp>
        <p:nvSpPr>
          <p:cNvPr id="5" name="正方形/長方形 4"/>
          <p:cNvSpPr/>
          <p:nvPr/>
        </p:nvSpPr>
        <p:spPr>
          <a:xfrm>
            <a:off x="1267464" y="4396297"/>
            <a:ext cx="91296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 smtClean="0">
                <a:solidFill>
                  <a:srgbClr val="FF0000"/>
                </a:solidFill>
              </a:rPr>
              <a:t>R</a:t>
            </a:r>
            <a:r>
              <a:rPr lang="ja-JP" altLang="en-US" sz="2800" baseline="-25000" dirty="0" smtClean="0">
                <a:solidFill>
                  <a:srgbClr val="FF0000"/>
                </a:solidFill>
              </a:rPr>
              <a:t>試料</a:t>
            </a:r>
            <a:r>
              <a:rPr lang="en-US" altLang="ja-JP" sz="2800" dirty="0" smtClean="0">
                <a:solidFill>
                  <a:srgbClr val="FF0000"/>
                </a:solidFill>
              </a:rPr>
              <a:t>~</a:t>
            </a:r>
            <a:r>
              <a:rPr lang="en-US" altLang="ja-JP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1m</a:t>
            </a:r>
            <a:r>
              <a:rPr lang="en-US" altLang="ja-JP" sz="2800" dirty="0" smtClean="0">
                <a:solidFill>
                  <a:srgbClr val="FF0000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W</a:t>
            </a:r>
            <a:r>
              <a:rPr lang="ja-JP" altLang="en-US" sz="2800" dirty="0" err="1" smtClean="0">
                <a:solidFill>
                  <a:srgbClr val="FF0000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なので</a:t>
            </a:r>
            <a:r>
              <a:rPr lang="ja-JP" altLang="en-US" sz="2800" dirty="0" smtClean="0">
                <a:solidFill>
                  <a:srgbClr val="FF0000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端子付けは電気抵抗において最も重要（唯一経験がものをいう部分）</a:t>
            </a:r>
            <a:endParaRPr lang="ja-JP" altLang="en-US" sz="2800" dirty="0" smtClean="0">
              <a:solidFill>
                <a:srgbClr val="FF0000"/>
              </a:solidFill>
              <a:latin typeface="Symbol" panose="05050102010706020507" pitchFamily="18" charset="2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048932" y="5387935"/>
            <a:ext cx="772519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/>
              <a:t>測定中に端子が動いたりすると、データが飛ぶ</a:t>
            </a:r>
            <a:endParaRPr kumimoji="1" lang="en-US" altLang="ja-JP" sz="2800" dirty="0" smtClean="0"/>
          </a:p>
          <a:p>
            <a:r>
              <a:rPr lang="ja-JP" altLang="en-US" sz="2800" dirty="0"/>
              <a:t>十分</a:t>
            </a:r>
            <a:r>
              <a:rPr lang="ja-JP" altLang="en-US" sz="2800" dirty="0" smtClean="0"/>
              <a:t>な練習と室温でテストの予備測定を行う</a:t>
            </a:r>
            <a:endParaRPr kumimoji="1" lang="en-US" altLang="ja-JP" sz="2800" dirty="0" smtClean="0"/>
          </a:p>
          <a:p>
            <a:r>
              <a:rPr lang="ja-JP" altLang="en-US" sz="2800" dirty="0" smtClean="0"/>
              <a:t>出来れば、スポット溶接のほうがいい</a:t>
            </a:r>
            <a:endParaRPr kumimoji="1" lang="ja-JP" altLang="en-US" sz="28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321921" y="2470786"/>
            <a:ext cx="46730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モノを選ばない（形状や小さい試料でも</a:t>
            </a:r>
            <a:r>
              <a:rPr kumimoji="1" lang="en-US" altLang="ja-JP" sz="2800" dirty="0" smtClean="0"/>
              <a:t>OK</a:t>
            </a:r>
            <a:r>
              <a:rPr kumimoji="1" lang="ja-JP" altLang="en-US" sz="2800" dirty="0" smtClean="0"/>
              <a:t>）</a:t>
            </a:r>
            <a:endParaRPr kumimoji="1" lang="ja-JP" altLang="en-US" sz="28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8668439" y="3648985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/>
              <a:t>モノを選</a:t>
            </a:r>
            <a:r>
              <a:rPr lang="ja-JP" altLang="en-US" sz="2800" dirty="0"/>
              <a:t>ぶ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47146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実際の試料の端子付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13" y="2212560"/>
            <a:ext cx="4735233" cy="3551425"/>
          </a:xfr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l="3611" t="7496" r="2626"/>
          <a:stretch/>
        </p:blipFill>
        <p:spPr>
          <a:xfrm>
            <a:off x="5935286" y="2212560"/>
            <a:ext cx="5418513" cy="3529982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1504604" y="5895082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銀ペーストによる端子付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301345" y="5881601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スポット溶接による端子付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20916" y="6337322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小さい試料に用いることが可能</a:t>
            </a:r>
            <a:endParaRPr kumimoji="1" lang="ja-JP" altLang="en-US" sz="2400" dirty="0"/>
          </a:p>
        </p:txBody>
      </p:sp>
      <p:cxnSp>
        <p:nvCxnSpPr>
          <p:cNvPr id="10" name="直線矢印コネクタ 9"/>
          <p:cNvCxnSpPr/>
          <p:nvPr/>
        </p:nvCxnSpPr>
        <p:spPr>
          <a:xfrm>
            <a:off x="1504604" y="2651760"/>
            <a:ext cx="2867891" cy="1662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2402378" y="2156278"/>
            <a:ext cx="14125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0000"/>
                </a:solidFill>
              </a:rPr>
              <a:t>0.8</a:t>
            </a:r>
            <a:r>
              <a:rPr kumimoji="1" lang="ja-JP" altLang="en-US" sz="2800" b="1" dirty="0" smtClean="0">
                <a:solidFill>
                  <a:srgbClr val="FF0000"/>
                </a:solidFill>
              </a:rPr>
              <a:t>ｍｍ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 flipV="1">
            <a:off x="6395258" y="3167149"/>
            <a:ext cx="4461164" cy="11084"/>
          </a:xfrm>
          <a:prstGeom prst="straightConnector1">
            <a:avLst/>
          </a:prstGeom>
          <a:ln w="28575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8988829" y="2679498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70C0"/>
                </a:solidFill>
              </a:rPr>
              <a:t>5mm</a:t>
            </a:r>
            <a:endParaRPr kumimoji="1" lang="ja-JP" altLang="en-US" sz="2800" b="1" dirty="0">
              <a:solidFill>
                <a:srgbClr val="0070C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357613" y="6337322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小さい試料に</a:t>
            </a:r>
            <a:r>
              <a:rPr lang="ja-JP" altLang="en-US" sz="2400" dirty="0" smtClean="0"/>
              <a:t>は不向き</a:t>
            </a:r>
            <a:endParaRPr kumimoji="1" lang="ja-JP" altLang="en-US" sz="24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16131" y="274320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Tips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770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電流を</a:t>
            </a:r>
            <a:r>
              <a:rPr lang="ja-JP" altLang="en-US" dirty="0" smtClean="0"/>
              <a:t>流しすぎない（</a:t>
            </a:r>
            <a:r>
              <a:rPr kumimoji="1" lang="ja-JP" altLang="en-US" dirty="0" smtClean="0"/>
              <a:t>低温で発熱する）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15350"/>
          </a:xfrm>
        </p:spPr>
        <p:txBody>
          <a:bodyPr/>
          <a:lstStyle/>
          <a:p>
            <a:r>
              <a:rPr lang="ja-JP" altLang="en-US" dirty="0" smtClean="0"/>
              <a:t>発熱　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W=RI</a:t>
            </a:r>
            <a:r>
              <a:rPr lang="en-US" altLang="ja-JP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ja-JP" dirty="0" smtClean="0"/>
              <a:t> (J)</a:t>
            </a:r>
            <a:r>
              <a:rPr lang="ja-JP" altLang="en-US" dirty="0" err="1" smtClean="0"/>
              <a:t>なので</a:t>
            </a:r>
            <a:r>
              <a:rPr lang="ja-JP" altLang="en-US" dirty="0" smtClean="0"/>
              <a:t>電流を流すと発熱する。</a:t>
            </a:r>
            <a:endParaRPr lang="en-US" altLang="ja-JP" dirty="0" smtClean="0"/>
          </a:p>
          <a:p>
            <a:r>
              <a:rPr lang="ja-JP" altLang="en-US" dirty="0"/>
              <a:t>低温</a:t>
            </a:r>
            <a:r>
              <a:rPr lang="ja-JP" altLang="en-US" dirty="0" smtClean="0"/>
              <a:t>だと冷却</a:t>
            </a:r>
            <a:r>
              <a:rPr lang="ja-JP" altLang="en-US" dirty="0"/>
              <a:t>能力</a:t>
            </a:r>
            <a:r>
              <a:rPr lang="ja-JP" altLang="en-US" dirty="0" smtClean="0"/>
              <a:t>は</a:t>
            </a:r>
            <a:r>
              <a:rPr lang="en-US" altLang="ja-JP" dirty="0" smtClean="0"/>
              <a:t>1mW</a:t>
            </a:r>
            <a:r>
              <a:rPr lang="ja-JP" altLang="en-US" dirty="0" smtClean="0"/>
              <a:t>程度なので、</a:t>
            </a:r>
            <a:r>
              <a:rPr lang="en-US" altLang="ja-JP" dirty="0"/>
              <a:t>R=R</a:t>
            </a:r>
            <a:r>
              <a:rPr lang="ja-JP" altLang="en-US" baseline="-25000" dirty="0" smtClean="0"/>
              <a:t>試料</a:t>
            </a:r>
            <a:r>
              <a:rPr lang="en-US" altLang="ja-JP" dirty="0" smtClean="0"/>
              <a:t>+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ja-JP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接触</a:t>
            </a:r>
            <a:r>
              <a:rPr lang="ja-JP" alt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抵抗</a:t>
            </a:r>
            <a:r>
              <a:rPr lang="ja-JP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～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W</a:t>
            </a:r>
            <a:r>
              <a:rPr lang="ja-JP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とすると電流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I=1mA</a:t>
            </a:r>
            <a:r>
              <a:rPr lang="ja-JP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程度しか流せない。測定精度が出ない。</a:t>
            </a:r>
            <a:endParaRPr lang="ja-JP" altLang="en-US" baseline="-25000" dirty="0"/>
          </a:p>
          <a:p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323304" y="4454180"/>
            <a:ext cx="27190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V=RI, R=</a:t>
            </a:r>
            <a:r>
              <a:rPr lang="en-US" altLang="ja-JP" sz="3200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altLang="ja-JP" sz="3200" dirty="0">
                <a:latin typeface="Symbol" panose="05050102010706020507" pitchFamily="18" charset="2"/>
                <a:cs typeface="Times New Roman" panose="02020603050405020304" pitchFamily="18" charset="0"/>
              </a:rPr>
              <a:t>r </a:t>
            </a:r>
            <a:r>
              <a:rPr lang="en-US" altLang="ja-JP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/S</a:t>
            </a:r>
            <a:endParaRPr lang="ja-JP" altLang="en-US" sz="3200" dirty="0">
              <a:latin typeface="Symbol" panose="05050102010706020507" pitchFamily="18" charset="2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269123" y="4515734"/>
            <a:ext cx="81179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R</a:t>
            </a:r>
            <a:r>
              <a:rPr lang="ja-JP" altLang="en-US" sz="2400" dirty="0" smtClean="0"/>
              <a:t>は物質固有なの</a:t>
            </a:r>
            <a:r>
              <a:rPr lang="ja-JP" altLang="en-US" sz="2400" dirty="0"/>
              <a:t>で</a:t>
            </a:r>
            <a:r>
              <a:rPr lang="en-US" altLang="ja-JP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/S</a:t>
            </a:r>
            <a:r>
              <a:rPr lang="ja-JP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を大きくすると起電力が大きくなる</a:t>
            </a:r>
            <a:endParaRPr lang="ja-JP" altLang="en-US" sz="2400" dirty="0">
              <a:latin typeface="Symbol" panose="05050102010706020507" pitchFamily="18" charset="2"/>
              <a:cs typeface="Times New Roman" panose="02020603050405020304" pitchFamily="18" charset="0"/>
            </a:endParaRPr>
          </a:p>
        </p:txBody>
      </p:sp>
      <p:sp>
        <p:nvSpPr>
          <p:cNvPr id="7" name="下矢印 6"/>
          <p:cNvSpPr/>
          <p:nvPr/>
        </p:nvSpPr>
        <p:spPr>
          <a:xfrm>
            <a:off x="7223760" y="4929448"/>
            <a:ext cx="440575" cy="3990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263678" y="5323358"/>
            <a:ext cx="4801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solidFill>
                  <a:srgbClr val="FF0000"/>
                </a:solidFill>
              </a:rPr>
              <a:t>試料</a:t>
            </a:r>
            <a:r>
              <a:rPr lang="ja-JP" altLang="en-US" sz="2400" dirty="0" smtClean="0">
                <a:solidFill>
                  <a:srgbClr val="FF0000"/>
                </a:solidFill>
              </a:rPr>
              <a:t>はできる限り細長く整形する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31273" y="5950642"/>
            <a:ext cx="9850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V</a:t>
            </a:r>
            <a:r>
              <a:rPr kumimoji="1" lang="ja-JP" altLang="en-US" sz="2400" dirty="0" smtClean="0"/>
              <a:t>の分解能</a:t>
            </a:r>
            <a:r>
              <a:rPr kumimoji="1" lang="en-US" altLang="ja-JP" sz="2400" dirty="0" smtClean="0"/>
              <a:t>(noise level)</a:t>
            </a:r>
            <a:r>
              <a:rPr kumimoji="1" lang="ja-JP" altLang="en-US" sz="2400" dirty="0" smtClean="0"/>
              <a:t>は</a:t>
            </a:r>
            <a:r>
              <a:rPr kumimoji="1" lang="en-US" altLang="ja-JP" sz="2400" dirty="0" smtClean="0"/>
              <a:t>1</a:t>
            </a:r>
            <a:r>
              <a:rPr kumimoji="1" lang="ja-JP" altLang="en-US" sz="2400" dirty="0" smtClean="0"/>
              <a:t>～</a:t>
            </a:r>
            <a:r>
              <a:rPr kumimoji="1" lang="en-US" altLang="ja-JP" sz="2400" dirty="0" smtClean="0"/>
              <a:t>10nV</a:t>
            </a:r>
            <a:r>
              <a:rPr kumimoji="1" lang="ja-JP" altLang="en-US" sz="2400" dirty="0" smtClean="0"/>
              <a:t>程度なので</a:t>
            </a:r>
            <a:r>
              <a:rPr lang="ja-JP" altLang="en-US" sz="2400" dirty="0" smtClean="0"/>
              <a:t>、室温で</a:t>
            </a:r>
            <a:r>
              <a:rPr lang="en-US" altLang="ja-JP" sz="2400" dirty="0" smtClean="0"/>
              <a:t>V=0.1mV</a:t>
            </a:r>
            <a:r>
              <a:rPr lang="ja-JP" altLang="en-US" sz="2400" dirty="0" smtClean="0"/>
              <a:t>程度</a:t>
            </a:r>
            <a:r>
              <a:rPr lang="en-US" altLang="ja-JP" sz="2400" dirty="0" smtClean="0"/>
              <a:t>(RRR~100</a:t>
            </a:r>
            <a:r>
              <a:rPr lang="ja-JP" altLang="en-US" sz="2400" dirty="0" smtClean="0"/>
              <a:t>程度だと低温で</a:t>
            </a:r>
            <a:r>
              <a:rPr lang="en-US" altLang="ja-JP" sz="2400" dirty="0" smtClean="0"/>
              <a:t>100nV)</a:t>
            </a:r>
            <a:r>
              <a:rPr lang="ja-JP" altLang="en-US" sz="2400" dirty="0" smtClean="0"/>
              <a:t>あると十分な測定ができる</a:t>
            </a:r>
            <a:endParaRPr kumimoji="1" lang="en-US" altLang="ja-JP" sz="2400" dirty="0" smtClean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89927" y="3542820"/>
            <a:ext cx="11264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転移温度が異なる、抵抗の温度依存性が片など間違ったデータを取ってしまう。</a:t>
            </a:r>
            <a:endParaRPr kumimoji="1" lang="ja-JP" altLang="en-US" sz="2400" dirty="0"/>
          </a:p>
        </p:txBody>
      </p:sp>
      <p:sp>
        <p:nvSpPr>
          <p:cNvPr id="12" name="下矢印 11"/>
          <p:cNvSpPr/>
          <p:nvPr/>
        </p:nvSpPr>
        <p:spPr>
          <a:xfrm>
            <a:off x="5231813" y="3177695"/>
            <a:ext cx="440575" cy="3990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403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電流</a:t>
            </a:r>
            <a:r>
              <a:rPr lang="ja-JP" altLang="en-US" dirty="0" smtClean="0"/>
              <a:t>を流さないための工夫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>
                <a:solidFill>
                  <a:srgbClr val="FF0000"/>
                </a:solidFill>
              </a:rPr>
              <a:t>試料はできる限り細長く整形</a:t>
            </a:r>
            <a:r>
              <a:rPr lang="ja-JP" altLang="en-US" dirty="0" smtClean="0">
                <a:solidFill>
                  <a:srgbClr val="FF0000"/>
                </a:solidFill>
              </a:rPr>
              <a:t>する（針状が理想）</a:t>
            </a:r>
            <a:endParaRPr lang="ja-JP" altLang="en-US" dirty="0">
              <a:solidFill>
                <a:srgbClr val="FF0000"/>
              </a:solidFill>
            </a:endParaRPr>
          </a:p>
          <a:p>
            <a:r>
              <a:rPr kumimoji="1" lang="ja-JP" altLang="en-US" dirty="0" smtClean="0"/>
              <a:t>直流法より交流法のほうが精度はいい</a:t>
            </a:r>
            <a:endParaRPr kumimoji="1" lang="en-US" altLang="ja-JP" dirty="0" smtClean="0"/>
          </a:p>
          <a:p>
            <a:r>
              <a:rPr lang="ja-JP" altLang="en-US" dirty="0" smtClean="0"/>
              <a:t>ブリッジ</a:t>
            </a:r>
            <a:r>
              <a:rPr lang="ja-JP" altLang="en-US" dirty="0"/>
              <a:t>回路</a:t>
            </a:r>
            <a:r>
              <a:rPr lang="ja-JP" altLang="en-US" dirty="0" smtClean="0"/>
              <a:t>を用いたほうが直流法より精度がいい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73083" y="4763193"/>
            <a:ext cx="107644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PPMS</a:t>
            </a:r>
            <a:r>
              <a:rPr kumimoji="1" lang="ja-JP" altLang="en-US" sz="2400" dirty="0" smtClean="0"/>
              <a:t>だと、</a:t>
            </a:r>
            <a:r>
              <a:rPr kumimoji="1" lang="en-US" altLang="ja-JP" sz="2400" dirty="0" smtClean="0"/>
              <a:t>TTO</a:t>
            </a:r>
            <a:r>
              <a:rPr kumimoji="1" lang="ja-JP" altLang="en-US" sz="2400" dirty="0" smtClean="0"/>
              <a:t>オプションを用いる</a:t>
            </a:r>
            <a:endParaRPr kumimoji="1" lang="en-US" altLang="ja-JP" sz="2400" dirty="0" smtClean="0"/>
          </a:p>
          <a:p>
            <a:r>
              <a:rPr lang="en-US" altLang="ja-JP" sz="2400" dirty="0" smtClean="0"/>
              <a:t>LR-700</a:t>
            </a:r>
            <a:r>
              <a:rPr lang="ja-JP" altLang="en-US" sz="2400" dirty="0" smtClean="0"/>
              <a:t>を用いたブリッジ回路、ロックインアンプを用いた交流法で測定する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4616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測定中は測定機器や配線に触れない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78390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配線を踏む、触ると圧電効果で変な電圧が出る</a:t>
            </a:r>
            <a:endParaRPr kumimoji="1" lang="en-US" altLang="ja-JP" dirty="0" smtClean="0"/>
          </a:p>
          <a:p>
            <a:r>
              <a:rPr lang="ja-JP" altLang="en-US" dirty="0" smtClean="0"/>
              <a:t>測定機器は</a:t>
            </a:r>
            <a:r>
              <a:rPr lang="en-US" altLang="ja-JP" dirty="0" smtClean="0"/>
              <a:t>RLC</a:t>
            </a:r>
            <a:r>
              <a:rPr lang="ja-JP" altLang="en-US" dirty="0" smtClean="0"/>
              <a:t>回路なので特に、コンデンサーの値が変化してノイズが入る</a:t>
            </a:r>
            <a:endParaRPr lang="en-US" altLang="ja-JP" dirty="0" smtClean="0"/>
          </a:p>
          <a:p>
            <a:r>
              <a:rPr kumimoji="1" lang="ja-JP" altLang="en-US" dirty="0"/>
              <a:t>配線</a:t>
            </a:r>
            <a:r>
              <a:rPr kumimoji="1" lang="ja-JP" altLang="en-US" dirty="0" smtClean="0"/>
              <a:t>の熱起電力が変化する</a:t>
            </a:r>
            <a:endParaRPr kumimoji="1" lang="en-US" altLang="ja-JP" dirty="0" smtClean="0"/>
          </a:p>
          <a:p>
            <a:r>
              <a:rPr lang="ja-JP" altLang="en-US" dirty="0"/>
              <a:t>振動などにも気を</a:t>
            </a:r>
            <a:r>
              <a:rPr lang="ja-JP" altLang="en-US" dirty="0" smtClean="0"/>
              <a:t>付ける（実験室で騒がない）</a:t>
            </a:r>
            <a:endParaRPr lang="en-US" altLang="ja-JP" dirty="0" smtClean="0"/>
          </a:p>
          <a:p>
            <a:r>
              <a:rPr lang="ja-JP" altLang="en-US" dirty="0" smtClean="0"/>
              <a:t>静電気は恐ロシア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73331" y="5494714"/>
            <a:ext cx="97257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電圧は、自然界で簡単に発生するので気を付ける</a:t>
            </a:r>
            <a:endParaRPr kumimoji="1" lang="en-US" altLang="ja-JP" sz="2400" dirty="0" smtClean="0"/>
          </a:p>
          <a:p>
            <a:r>
              <a:rPr lang="ja-JP" altLang="en-US" sz="2400" dirty="0" smtClean="0"/>
              <a:t>電気</a:t>
            </a:r>
            <a:r>
              <a:rPr lang="ja-JP" altLang="en-US" sz="2400" dirty="0"/>
              <a:t>抵抗</a:t>
            </a:r>
            <a:r>
              <a:rPr lang="ja-JP" altLang="en-US" sz="2400" dirty="0" smtClean="0"/>
              <a:t>は微小な電圧を測定しているのでそれらの影響を受けやすい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8781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良い抵抗測定をするため（トップデータを取るための）のまとめ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031933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試料は細長い試料を成形する</a:t>
            </a:r>
            <a:endParaRPr kumimoji="1" lang="en-US" altLang="ja-JP" dirty="0" smtClean="0"/>
          </a:p>
          <a:p>
            <a:r>
              <a:rPr lang="ja-JP" altLang="en-US" dirty="0" smtClean="0">
                <a:solidFill>
                  <a:srgbClr val="FF0000"/>
                </a:solidFill>
              </a:rPr>
              <a:t>接触</a:t>
            </a:r>
            <a:r>
              <a:rPr lang="ja-JP" altLang="en-US" dirty="0">
                <a:solidFill>
                  <a:srgbClr val="FF0000"/>
                </a:solidFill>
              </a:rPr>
              <a:t>抵抗</a:t>
            </a:r>
            <a:r>
              <a:rPr lang="ja-JP" altLang="en-US" dirty="0" smtClean="0">
                <a:solidFill>
                  <a:srgbClr val="FF0000"/>
                </a:solidFill>
              </a:rPr>
              <a:t>はできる限り小さくするように努力する（最重要）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r>
              <a:rPr kumimoji="1" lang="ja-JP" altLang="en-US" dirty="0" smtClean="0"/>
              <a:t>ゆっくり温度変化させて測定する</a:t>
            </a:r>
            <a:endParaRPr kumimoji="1" lang="en-US" altLang="ja-JP" dirty="0" smtClean="0"/>
          </a:p>
          <a:p>
            <a:r>
              <a:rPr lang="ja-JP" altLang="en-US" dirty="0" smtClean="0"/>
              <a:t>試料の発熱に</a:t>
            </a:r>
            <a:r>
              <a:rPr lang="ja-JP" altLang="en-US" dirty="0"/>
              <a:t>気</a:t>
            </a:r>
            <a:r>
              <a:rPr lang="ja-JP" altLang="en-US" dirty="0" smtClean="0"/>
              <a:t>を付ける</a:t>
            </a:r>
            <a:endParaRPr lang="en-US" altLang="ja-JP" dirty="0" smtClean="0"/>
          </a:p>
          <a:p>
            <a:r>
              <a:rPr kumimoji="1" lang="ja-JP" altLang="en-US" dirty="0"/>
              <a:t>配線</a:t>
            </a:r>
            <a:r>
              <a:rPr kumimoji="1" lang="ja-JP" altLang="en-US" dirty="0" smtClean="0"/>
              <a:t>が外れかかっていたりショートしていないかチェックする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37953" y="4978793"/>
            <a:ext cx="100847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一般社会の中では</a:t>
            </a:r>
            <a:r>
              <a:rPr lang="ja-JP" altLang="en-US" sz="2400" dirty="0"/>
              <a:t>（工学部や会社と比べて</a:t>
            </a:r>
            <a:r>
              <a:rPr lang="ja-JP" altLang="en-US" sz="2400" dirty="0" smtClean="0"/>
              <a:t>）</a:t>
            </a:r>
            <a:r>
              <a:rPr kumimoji="1" lang="ja-JP" altLang="en-US" sz="2400" dirty="0" smtClean="0"/>
              <a:t>、とがったことをやっているので、少しばかり気を付けることが増えます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38279" y="6121125"/>
            <a:ext cx="11915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1</a:t>
            </a:r>
            <a:r>
              <a:rPr kumimoji="1" lang="ja-JP" altLang="en-US" sz="2400" dirty="0" smtClean="0"/>
              <a:t>つ</a:t>
            </a:r>
            <a:r>
              <a:rPr kumimoji="1" lang="en-US" altLang="ja-JP" sz="2400" dirty="0" smtClean="0"/>
              <a:t>1</a:t>
            </a:r>
            <a:r>
              <a:rPr kumimoji="1" lang="ja-JP" altLang="en-US" sz="2400" dirty="0" err="1" smtClean="0"/>
              <a:t>つの</a:t>
            </a:r>
            <a:r>
              <a:rPr kumimoji="1" lang="ja-JP" altLang="en-US" sz="2400" dirty="0" smtClean="0"/>
              <a:t>手順がなぜあるのかを考え、原理や要点を抑えてよいデータを取りましょう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41317" y="8312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測定まとめ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6603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1528</Words>
  <Application>Microsoft Office PowerPoint</Application>
  <PresentationFormat>ワイド画面</PresentationFormat>
  <Paragraphs>279</Paragraphs>
  <Slides>42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42</vt:i4>
      </vt:variant>
    </vt:vector>
  </HeadingPairs>
  <TitlesOfParts>
    <vt:vector size="49" baseType="lpstr">
      <vt:lpstr>メイリオ</vt:lpstr>
      <vt:lpstr>游ゴシック</vt:lpstr>
      <vt:lpstr>游ゴシック Light</vt:lpstr>
      <vt:lpstr>Arial</vt:lpstr>
      <vt:lpstr>Symbol</vt:lpstr>
      <vt:lpstr>Times New Roman</vt:lpstr>
      <vt:lpstr>Office テーマ</vt:lpstr>
      <vt:lpstr>物理実験B</vt:lpstr>
      <vt:lpstr>実験Bのテーマ</vt:lpstr>
      <vt:lpstr>光の回折</vt:lpstr>
      <vt:lpstr>真空技術</vt:lpstr>
      <vt:lpstr>PowerPoint プレゼンテーション</vt:lpstr>
      <vt:lpstr>圧力の単位</vt:lpstr>
      <vt:lpstr>真空度</vt:lpstr>
      <vt:lpstr>理想気体の状態方程式</vt:lpstr>
      <vt:lpstr>真空ポンプ</vt:lpstr>
      <vt:lpstr>ロータリーポンプ</vt:lpstr>
      <vt:lpstr>注意点</vt:lpstr>
      <vt:lpstr>ターボポンプ</vt:lpstr>
      <vt:lpstr>注意点</vt:lpstr>
      <vt:lpstr>油拡散ポンプ</vt:lpstr>
      <vt:lpstr>真空ゲージ</vt:lpstr>
      <vt:lpstr>放射線</vt:lpstr>
      <vt:lpstr>放射線とは</vt:lpstr>
      <vt:lpstr>X線の発見</vt:lpstr>
      <vt:lpstr>PowerPoint プレゼンテーション</vt:lpstr>
      <vt:lpstr>X線回折</vt:lpstr>
      <vt:lpstr>結晶とは</vt:lpstr>
      <vt:lpstr>結晶とは</vt:lpstr>
      <vt:lpstr>なぜX線を用いるのか？</vt:lpstr>
      <vt:lpstr>放射光</vt:lpstr>
      <vt:lpstr>Hall効果</vt:lpstr>
      <vt:lpstr>量子ホール効果</vt:lpstr>
      <vt:lpstr>PowerPoint プレゼンテーション</vt:lpstr>
      <vt:lpstr>超伝導</vt:lpstr>
      <vt:lpstr>超伝導の特徴</vt:lpstr>
      <vt:lpstr>高温超伝導</vt:lpstr>
      <vt:lpstr>PowerPoint プレゼンテーション</vt:lpstr>
      <vt:lpstr>PowerPoint プレゼンテーション</vt:lpstr>
      <vt:lpstr>電気抵抗とは</vt:lpstr>
      <vt:lpstr>測定方法</vt:lpstr>
      <vt:lpstr>2端子法と4端子法の違い</vt:lpstr>
      <vt:lpstr>電流を反転さて熱起電力を差し引こう</vt:lpstr>
      <vt:lpstr>端子を付けよう</vt:lpstr>
      <vt:lpstr>実際の試料の端子付</vt:lpstr>
      <vt:lpstr>電流を流しすぎない（低温で発熱する）</vt:lpstr>
      <vt:lpstr>電流を流さないための工夫</vt:lpstr>
      <vt:lpstr>測定中は測定機器や配線に触れない</vt:lpstr>
      <vt:lpstr>良い抵抗測定をするため（トップデータを取るための）のまとめ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Microsoft</dc:creator>
  <cp:lastModifiedBy>Microsoft</cp:lastModifiedBy>
  <cp:revision>18</cp:revision>
  <dcterms:created xsi:type="dcterms:W3CDTF">2018-11-28T07:54:14Z</dcterms:created>
  <dcterms:modified xsi:type="dcterms:W3CDTF">2018-11-29T03:16:49Z</dcterms:modified>
</cp:coreProperties>
</file>